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5" r:id="rId7"/>
    <p:sldId id="268" r:id="rId8"/>
    <p:sldId id="266" r:id="rId9"/>
    <p:sldId id="267" r:id="rId10"/>
    <p:sldId id="269" r:id="rId11"/>
    <p:sldId id="26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71" d="100"/>
          <a:sy n="71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AD78EBE-C5A3-DA40-8A70-B98126781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149143-4442-B242-AEAE-0D5A264D3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47" y="2808659"/>
            <a:ext cx="6943106" cy="2387600"/>
          </a:xfrm>
        </p:spPr>
        <p:txBody>
          <a:bodyPr anchor="b"/>
          <a:lstStyle>
            <a:lvl1pPr algn="l">
              <a:defRPr sz="6000">
                <a:solidFill>
                  <a:srgbClr val="000A68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9241EA-3508-964F-ADD6-757A94A8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047" y="5288334"/>
            <a:ext cx="694310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A53691-A8BE-1B43-BFB5-EE7F1E35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AAC200-83CC-8147-BE30-402995DD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A9FB0D-5C2A-A147-9C68-F8BD5445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19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4C07E3-5D74-2046-A1B7-0488FB03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DC2E9F-B8BC-164D-9FC3-E13405B4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1EBF22-7F8B-E14B-BD11-22AC8F5D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8E2C2C-3A67-CA40-97D7-9ED57BA9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46AF8D-B8A5-C741-93CE-5BFE51D1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302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A7C2694-C1C7-A341-8937-78A42C02B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6258A4-9672-1A47-A679-BBE270249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1D0B4-0DE6-8441-AA5A-58849E24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CDEE06-5963-B846-8C93-B790ABA2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ED1405-8073-4440-A661-C2C8FEF7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94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159A7-FF99-694E-847D-34497CA7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980A2D-FA3E-2243-AB80-3B89622CA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77A3E5-4C5D-E343-96F9-25E32C3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03196-8AA3-B542-BD52-4A2FAB3D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B7904-1E78-144C-925F-EE790C92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84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73136-862C-6E4A-9451-5C87E95E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FE6A53-5725-2646-A7D3-EE353825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9ACE46-C7B8-5E44-86E0-A173205E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C81361-E193-F640-BEAE-16CDB285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9ED6E-F199-0743-9BB9-F64EF40B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8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12C8F5-BD23-7F44-98F1-E2759245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F037CE-8AAE-064A-B7DA-D32992D5C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6930B5-3A1A-154A-AC01-8BA92B3F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08621-2E7C-1F4E-BC61-FF98AA04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C91778-FE32-BA48-8D1F-16F8A926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BB48C-376A-AB48-A503-2B79D05A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75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D4A7B6-46D1-714D-A13D-B046087E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B0B018-137B-1646-B5B7-75A773E8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29115B-972B-E743-9598-C86BFD5D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4AEDD9E-550D-8642-AABF-3178C679A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1342EE-2FC6-774E-AC02-CED19D7E6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5F1A9-8185-344D-B622-90CFA03D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780FD8-A60D-F146-9844-312B2A66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4B373A-0CA1-284A-B8E2-3ADF2E86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745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CDBDB-B343-B24C-BDF4-AB04CB1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6A3B8B8-42DD-0345-84ED-FDA4EC71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A701B6-2A00-054F-AA2F-CF0D6AE8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F65F11-8827-4646-98A8-BA164080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152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190C5D-EA34-0A47-8865-7E5C8EE0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501921F-537E-364E-A89A-33B79D63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0033B2-C7A5-644D-A291-11111E49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0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3A837C-78C7-904B-A647-5534DFAC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35F36-0118-AD44-B525-D7230D626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A1CF97-8B6A-CD41-BE99-51DF87379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F01B23-1362-954D-A239-6C5A4673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4FD409-56E2-DD47-8DBF-D3E0F63B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E51444-ED51-E64E-B548-9199FDD2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75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415B26-27FB-7645-89E4-A784BAEC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6277BB0-C2CF-B243-B067-773448AB3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B0B6DDF-6057-5741-A5A0-93EA0DCE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8ED382-4075-3E4F-A3C7-83BD98E4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1D6F3F-EEAB-9240-A87B-F22705D0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48DCC8-E679-3A4D-BEC5-D0CCF267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390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DFFE68-8FAC-D940-8BF2-C93032EA9B0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B56FB4-9F98-DF43-8076-CFD5F78A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0" y="365125"/>
            <a:ext cx="950124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81C089-F0D8-684B-AA4E-D60E5282E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374" y="16949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CDD7A7-91D4-9C4F-80F5-0EBE32A18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D057-9890-774F-AB1A-A25E393FB55F}" type="datetimeFigureOut">
              <a:rPr lang="x-none" smtClean="0"/>
              <a:t>25.02.2025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5D610F-DF9E-0040-9DEF-88551B4EC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131CF1-063B-0B45-B41E-B857FF88C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49A0-E9E3-AE40-A44D-7F9DB4740F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285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195BE-7E09-BC4F-9B4E-D62B63EB1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177" y="2944135"/>
            <a:ext cx="7035690" cy="1194934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«Үздік педагог-2025»</a:t>
            </a:r>
            <a:endParaRPr lang="x-none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611B936-A7E5-0249-B9D5-67F251736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49" y="5909810"/>
            <a:ext cx="6943106" cy="1655762"/>
          </a:xfrm>
        </p:spPr>
        <p:txBody>
          <a:bodyPr>
            <a:normAutofit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Ақпан,2025ж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56" y="353484"/>
            <a:ext cx="2904066" cy="22627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47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x-none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549207" y="1636110"/>
            <a:ext cx="1049867" cy="1080889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dirty="0" smtClean="0">
                  <a:cs typeface="+mn-ea"/>
                  <a:sym typeface="+mn-lt"/>
                </a:rPr>
                <a:t>ке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3985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911335" y="4602596"/>
            <a:ext cx="148373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836220" y="167434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587525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876109" y="1638545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6923479" y="4181424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8145946" y="1615083"/>
            <a:ext cx="1049867" cy="1096789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28988"/>
              <a:ext cx="327939" cy="3184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=""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7905345" y="2779299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=""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=""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=""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10432959" y="1656028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=""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=""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=""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10011746" y="4670517"/>
            <a:ext cx="1547259" cy="1949967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=""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=""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63">
            <a:extLst>
              <a:ext uri="{FF2B5EF4-FFF2-40B4-BE49-F238E27FC236}">
                <a16:creationId xmlns=""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845023" y="4797186"/>
            <a:ext cx="2475241" cy="1649152"/>
            <a:chOff x="873513" y="4682886"/>
            <a:chExt cx="1680637" cy="1649152"/>
          </a:xfrm>
        </p:grpSpPr>
        <p:sp>
          <p:nvSpPr>
            <p:cNvPr id="45" name="TextBox 49">
              <a:extLst>
                <a:ext uri="{FF2B5EF4-FFF2-40B4-BE49-F238E27FC236}">
                  <a16:creationId xmlns=""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873513" y="468288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=""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934117" y="5746030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9">
            <a:extLst>
              <a:ext uri="{FF2B5EF4-FFF2-40B4-BE49-F238E27FC236}">
                <a16:creationId xmlns="" xmlns:a16="http://schemas.microsoft.com/office/drawing/2014/main" id="{C77AF43E-E00B-C14E-808B-CF65F354E918}"/>
              </a:ext>
            </a:extLst>
          </p:cNvPr>
          <p:cNvGrpSpPr/>
          <p:nvPr/>
        </p:nvGrpSpPr>
        <p:grpSpPr>
          <a:xfrm>
            <a:off x="5643688" y="4825206"/>
            <a:ext cx="1684140" cy="1484243"/>
            <a:chOff x="5073674" y="4710906"/>
            <a:chExt cx="1684140" cy="1484243"/>
          </a:xfrm>
        </p:grpSpPr>
        <p:sp>
          <p:nvSpPr>
            <p:cNvPr id="51" name="TextBox 55">
              <a:extLst>
                <a:ext uri="{FF2B5EF4-FFF2-40B4-BE49-F238E27FC236}">
                  <a16:creationId xmlns="" xmlns:a16="http://schemas.microsoft.com/office/drawing/2014/main" id="{08524556-A9A8-D142-A96A-DAFF189696AF}"/>
                </a:ext>
              </a:extLst>
            </p:cNvPr>
            <p:cNvSpPr txBox="1"/>
            <p:nvPr/>
          </p:nvSpPr>
          <p:spPr>
            <a:xfrm>
              <a:off x="5125186" y="471090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»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="" xmlns:a16="http://schemas.microsoft.com/office/drawing/2014/main" id="{72C33E5D-0FB5-C34F-8C2B-111D8A825F55}"/>
                </a:ext>
              </a:extLst>
            </p:cNvPr>
            <p:cNvSpPr txBox="1">
              <a:spLocks/>
            </p:cNvSpPr>
            <p:nvPr/>
          </p:nvSpPr>
          <p:spPr>
            <a:xfrm>
              <a:off x="5073674" y="5609141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Group 70">
            <a:extLst>
              <a:ext uri="{FF2B5EF4-FFF2-40B4-BE49-F238E27FC236}">
                <a16:creationId xmlns="" xmlns:a16="http://schemas.microsoft.com/office/drawing/2014/main" id="{B0C06BF2-1255-0640-AE98-8814456087D8}"/>
              </a:ext>
            </a:extLst>
          </p:cNvPr>
          <p:cNvGrpSpPr/>
          <p:nvPr/>
        </p:nvGrpSpPr>
        <p:grpSpPr>
          <a:xfrm>
            <a:off x="7969700" y="5121029"/>
            <a:ext cx="1739950" cy="745553"/>
            <a:chOff x="7254848" y="4970910"/>
            <a:chExt cx="1739950" cy="765915"/>
          </a:xfrm>
        </p:grpSpPr>
        <p:sp>
          <p:nvSpPr>
            <p:cNvPr id="54" name="TextBox 58">
              <a:extLst>
                <a:ext uri="{FF2B5EF4-FFF2-40B4-BE49-F238E27FC236}">
                  <a16:creationId xmlns="" xmlns:a16="http://schemas.microsoft.com/office/drawing/2014/main" id="{6A3C9776-F048-A347-8734-ACABE80368DE}"/>
                </a:ext>
              </a:extLst>
            </p:cNvPr>
            <p:cNvSpPr txBox="1"/>
            <p:nvPr/>
          </p:nvSpPr>
          <p:spPr>
            <a:xfrm>
              <a:off x="7254848" y="4970910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kk-KZ" altLang="zh-CN" sz="1400" b="1" dirty="0" smtClean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="" xmlns:a16="http://schemas.microsoft.com/office/drawing/2014/main" id="{E4BE603C-8EEE-4845-B407-B24440F17CF0}"/>
                </a:ext>
              </a:extLst>
            </p:cNvPr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="" xmlns:a16="http://schemas.microsoft.com/office/drawing/2014/main" id="{76E9CCD1-30C2-1142-A1DE-54F744E6997E}"/>
              </a:ext>
            </a:extLst>
          </p:cNvPr>
          <p:cNvGrpSpPr/>
          <p:nvPr/>
        </p:nvGrpSpPr>
        <p:grpSpPr>
          <a:xfrm>
            <a:off x="10119068" y="4813328"/>
            <a:ext cx="1705402" cy="1258987"/>
            <a:chOff x="9456342" y="4674864"/>
            <a:chExt cx="1705402" cy="1085333"/>
          </a:xfrm>
        </p:grpSpPr>
        <p:sp>
          <p:nvSpPr>
            <p:cNvPr id="57" name="TextBox 61">
              <a:extLst>
                <a:ext uri="{FF2B5EF4-FFF2-40B4-BE49-F238E27FC236}">
                  <a16:creationId xmlns="" xmlns:a16="http://schemas.microsoft.com/office/drawing/2014/main" id="{6376FAB9-E5FA-8349-B718-276D0FF70620}"/>
                </a:ext>
              </a:extLst>
            </p:cNvPr>
            <p:cNvSpPr txBox="1"/>
            <p:nvPr/>
          </p:nvSpPr>
          <p:spPr>
            <a:xfrm>
              <a:off x="9456342" y="4674864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TextBox 62">
              <a:extLst>
                <a:ext uri="{FF2B5EF4-FFF2-40B4-BE49-F238E27FC236}">
                  <a16:creationId xmlns="" xmlns:a16="http://schemas.microsoft.com/office/drawing/2014/main" id="{C2F93BB6-35BE-B24B-BC2B-AD8D7F53E6E7}"/>
                </a:ext>
              </a:extLst>
            </p:cNvPr>
            <p:cNvSpPr txBox="1">
              <a:spLocks/>
            </p:cNvSpPr>
            <p:nvPr/>
          </p:nvSpPr>
          <p:spPr>
            <a:xfrm>
              <a:off x="9608159" y="5678946"/>
              <a:ext cx="1553585" cy="81251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r>
                <a:rPr lang="kk-KZ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AutoShape 6" descr="blob:https://web.whatsapp.com/82ef9603-782e-4ec4-87e0-724e133eb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6" y="365125"/>
            <a:ext cx="5323550" cy="6255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96" y="365125"/>
            <a:ext cx="5143500" cy="62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=""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4746665" y="162721"/>
            <a:ext cx="3330754" cy="2222331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kk-KZ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Назарларыңызға рахмет!</a:t>
            </a:r>
            <a:endParaRPr lang="zh-CN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=""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4021667" y="2632995"/>
            <a:ext cx="4800600" cy="1120852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k-KZ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Байқауға қатысқаныңыз үшін </a:t>
            </a:r>
          </a:p>
          <a:p>
            <a:pPr algn="ctr"/>
            <a:r>
              <a:rPr lang="kk-KZ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алғыс білдіреміз.</a:t>
            </a:r>
            <a:endParaRPr lang="zh-CN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=""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3342875" y="4001790"/>
            <a:ext cx="6138333" cy="853254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k-KZ" altLang="zh-CN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Марапаттарыңыз құтты болсын !</a:t>
            </a:r>
            <a:endParaRPr lang="zh-CN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=""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2319867" y="5102987"/>
            <a:ext cx="8204200" cy="1213146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k-KZ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тәрбие мен оқытуды </a:t>
            </a:r>
            <a:r>
              <a:rPr lang="kk-KZ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ұйымдастыруда  шығармашылық ізденіс пен толағай табыс тілейміз!</a:t>
            </a:r>
            <a:endParaRPr lang="zh-CN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=""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830605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79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=""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1786890" y="56056"/>
            <a:ext cx="3021873" cy="5282933"/>
            <a:chOff x="5306522" y="1569948"/>
            <a:chExt cx="3702685" cy="5123067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5444672" y="4295059"/>
              <a:ext cx="3522597" cy="2397956"/>
              <a:chOff x="5502728" y="4175474"/>
              <a:chExt cx="3522597" cy="2397956"/>
            </a:xfrm>
          </p:grpSpPr>
          <p:sp>
            <p:nvSpPr>
              <p:cNvPr id="15" name="Shape 14">
                <a:extLst>
                  <a:ext uri="{FF2B5EF4-FFF2-40B4-BE49-F238E27FC236}">
                    <a16:creationId xmlns=""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 rot="21273849">
                <a:off x="5502728" y="4175474"/>
                <a:ext cx="3522597" cy="2397956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6274562" y="4821406"/>
                <a:ext cx="2208807" cy="1106090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306522" y="1569948"/>
              <a:ext cx="3702685" cy="2740836"/>
              <a:chOff x="5364578" y="1450363"/>
              <a:chExt cx="3702685" cy="2740836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=""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 rot="21412235" flipH="1">
                <a:off x="5364578" y="1450363"/>
                <a:ext cx="3702685" cy="2740836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177206" y="2198681"/>
                <a:ext cx="2160436" cy="1295083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581467" y="1190317"/>
            <a:ext cx="1802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Мақсаты:</a:t>
            </a:r>
            <a:endParaRPr lang="ru-RU" sz="1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5072807" y="3596361"/>
            <a:ext cx="5806395" cy="779463"/>
          </a:xfrm>
        </p:spPr>
        <p:txBody>
          <a:bodyPr>
            <a:noAutofit/>
          </a:bodyPr>
          <a:lstStyle/>
          <a:p>
            <a:r>
              <a:rPr lang="kk-KZ" sz="2000" dirty="0" smtClean="0"/>
              <a:t>- </a:t>
            </a:r>
            <a:r>
              <a:rPr lang="kk-KZ" sz="2000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әрбие – білім беру процесінің мазмұнын жаңарту бойынша педагогтердің шығармашылық бастамаларын дамыту және инновациялық қызметке ынталандыру;</a:t>
            </a:r>
            <a:b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 txBox="1">
            <a:spLocks/>
          </p:cNvSpPr>
          <p:nvPr/>
        </p:nvSpPr>
        <p:spPr>
          <a:xfrm>
            <a:off x="4885197" y="1031417"/>
            <a:ext cx="5872891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дейінгі тәрбие мен оқытуды ұйымдастырудың жаңа,заманауи тәсілдерін іске асыру үшін үздік педагогикалық тәжірибені анықтау,жалпылау және тарату.</a:t>
            </a:r>
            <a:endParaRPr lang="x-none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90385" y="3812278"/>
            <a:ext cx="190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Міндеттері:</a:t>
            </a:r>
            <a:endParaRPr lang="ru-RU" sz="1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6" name="Заголовок 32"/>
          <p:cNvSpPr txBox="1">
            <a:spLocks/>
          </p:cNvSpPr>
          <p:nvPr/>
        </p:nvSpPr>
        <p:spPr>
          <a:xfrm>
            <a:off x="5072803" y="4408271"/>
            <a:ext cx="58063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 smtClean="0"/>
              <a:t>-</a:t>
            </a:r>
            <a: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педагогтердің кәсіби шеберлігінің өсуі;</a:t>
            </a:r>
          </a:p>
          <a:p>
            <a:endParaRPr lang="ru-RU" sz="2000" dirty="0"/>
          </a:p>
        </p:txBody>
      </p:sp>
      <p:sp>
        <p:nvSpPr>
          <p:cNvPr id="37" name="Заголовок 32"/>
          <p:cNvSpPr txBox="1">
            <a:spLocks/>
          </p:cNvSpPr>
          <p:nvPr/>
        </p:nvSpPr>
        <p:spPr>
          <a:xfrm>
            <a:off x="5072802" y="4963278"/>
            <a:ext cx="58063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k-KZ" sz="2000" dirty="0" smtClean="0"/>
              <a:t>-</a:t>
            </a:r>
            <a: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балаларға </a:t>
            </a:r>
            <a: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-педагогикалық қолдау көрсету;</a:t>
            </a:r>
          </a:p>
          <a:p>
            <a:pPr>
              <a:lnSpc>
                <a:spcPct val="100000"/>
              </a:lnSpc>
            </a:pPr>
            <a:endParaRPr lang="kk-KZ" sz="2000" dirty="0" smtClean="0">
              <a:solidFill>
                <a:srgbClr val="02148E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Заголовок 32"/>
          <p:cNvSpPr txBox="1">
            <a:spLocks/>
          </p:cNvSpPr>
          <p:nvPr/>
        </p:nvSpPr>
        <p:spPr>
          <a:xfrm>
            <a:off x="5072805" y="5423943"/>
            <a:ext cx="580639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kk-KZ" sz="2000" dirty="0" smtClean="0">
              <a:solidFill>
                <a:srgbClr val="02148E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72799" y="5542686"/>
            <a:ext cx="488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000" dirty="0" smtClean="0">
                <a:solidFill>
                  <a:srgbClr val="000000"/>
                </a:solidFill>
              </a:rPr>
              <a:t>-</a:t>
            </a:r>
            <a:r>
              <a:rPr lang="kk-KZ" sz="2000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 мамандығының беделін арттыру.</a:t>
            </a:r>
            <a:endParaRPr lang="kk-KZ" sz="2000" dirty="0">
              <a:solidFill>
                <a:srgbClr val="02148E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</a:t>
            </a:r>
            <a:endParaRPr lang="x-none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549207" y="1636110"/>
            <a:ext cx="1049867" cy="1080889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dirty="0" smtClean="0">
                  <a:cs typeface="+mn-ea"/>
                  <a:sym typeface="+mn-lt"/>
                </a:rPr>
                <a:t>ке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3985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cs typeface="+mn-ea"/>
                  <a:sym typeface="+mn-lt"/>
                </a:rPr>
                <a:t>1</a:t>
              </a:r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343447" y="2847220"/>
            <a:ext cx="148373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836220" y="167434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587525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876109" y="1638545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5643688" y="2779299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8145946" y="1615083"/>
            <a:ext cx="1049867" cy="1096789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28988"/>
              <a:ext cx="327939" cy="3184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=""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7905345" y="2779299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=""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=""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=""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10432959" y="1656028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=""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=""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=""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10204437" y="2776557"/>
            <a:ext cx="1547259" cy="1949967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=""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=""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63">
            <a:extLst>
              <a:ext uri="{FF2B5EF4-FFF2-40B4-BE49-F238E27FC236}">
                <a16:creationId xmlns=""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845023" y="4797186"/>
            <a:ext cx="2475241" cy="1649152"/>
            <a:chOff x="873513" y="4682886"/>
            <a:chExt cx="1680637" cy="1649152"/>
          </a:xfrm>
        </p:grpSpPr>
        <p:sp>
          <p:nvSpPr>
            <p:cNvPr id="45" name="TextBox 49">
              <a:extLst>
                <a:ext uri="{FF2B5EF4-FFF2-40B4-BE49-F238E27FC236}">
                  <a16:creationId xmlns=""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873513" y="468288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b="1" dirty="0" smtClean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«Таныстыру»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=""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934117" y="5746030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k-KZ" altLang="zh-CN" sz="11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Педагогтың қысқаша өмірбаяны,мамандығына деген сүйіспеншілігі мен кәсіби ұстанымы көрсетіледі.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68">
            <a:extLst>
              <a:ext uri="{FF2B5EF4-FFF2-40B4-BE49-F238E27FC236}">
                <a16:creationId xmlns="" xmlns:a16="http://schemas.microsoft.com/office/drawing/2014/main" id="{74CACE81-2F63-D24B-B553-AB8D48C430F5}"/>
              </a:ext>
            </a:extLst>
          </p:cNvPr>
          <p:cNvGrpSpPr/>
          <p:nvPr/>
        </p:nvGrpSpPr>
        <p:grpSpPr>
          <a:xfrm>
            <a:off x="3539716" y="4797187"/>
            <a:ext cx="1680437" cy="1421574"/>
            <a:chOff x="3124201" y="4682887"/>
            <a:chExt cx="1680437" cy="1386862"/>
          </a:xfrm>
        </p:grpSpPr>
        <p:sp>
          <p:nvSpPr>
            <p:cNvPr id="48" name="TextBox 52">
              <a:extLst>
                <a:ext uri="{FF2B5EF4-FFF2-40B4-BE49-F238E27FC236}">
                  <a16:creationId xmlns="" xmlns:a16="http://schemas.microsoft.com/office/drawing/2014/main" id="{C7F2AE0E-136B-DB49-981C-B5DAA42D8145}"/>
                </a:ext>
              </a:extLst>
            </p:cNvPr>
            <p:cNvSpPr txBox="1"/>
            <p:nvPr/>
          </p:nvSpPr>
          <p:spPr>
            <a:xfrm>
              <a:off x="3172010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2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«Кәсіби шеберлік»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9" name="TextBox 53">
              <a:extLst>
                <a:ext uri="{FF2B5EF4-FFF2-40B4-BE49-F238E27FC236}">
                  <a16:creationId xmlns="" xmlns:a16="http://schemas.microsoft.com/office/drawing/2014/main" id="{6F5DD0EB-05AA-934E-A5D1-7B81C5B3F078}"/>
                </a:ext>
              </a:extLst>
            </p:cNvPr>
            <p:cNvSpPr txBox="1">
              <a:spLocks/>
            </p:cNvSpPr>
            <p:nvPr/>
          </p:nvSpPr>
          <p:spPr>
            <a:xfrm>
              <a:off x="3124201" y="5942091"/>
              <a:ext cx="1620033" cy="12765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k-KZ" altLang="zh-CN" sz="11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Педагогикалық және психологиялық сұрақтардан тұратын тест тапсыру.</a:t>
              </a:r>
              <a:r>
                <a:rPr lang="en-US" altLang="zh-CN" sz="11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0" name="Group 69">
            <a:extLst>
              <a:ext uri="{FF2B5EF4-FFF2-40B4-BE49-F238E27FC236}">
                <a16:creationId xmlns="" xmlns:a16="http://schemas.microsoft.com/office/drawing/2014/main" id="{C77AF43E-E00B-C14E-808B-CF65F354E918}"/>
              </a:ext>
            </a:extLst>
          </p:cNvPr>
          <p:cNvGrpSpPr/>
          <p:nvPr/>
        </p:nvGrpSpPr>
        <p:grpSpPr>
          <a:xfrm>
            <a:off x="5643688" y="4825206"/>
            <a:ext cx="1684140" cy="1484243"/>
            <a:chOff x="5073674" y="4710906"/>
            <a:chExt cx="1684140" cy="1484243"/>
          </a:xfrm>
        </p:grpSpPr>
        <p:sp>
          <p:nvSpPr>
            <p:cNvPr id="51" name="TextBox 55">
              <a:extLst>
                <a:ext uri="{FF2B5EF4-FFF2-40B4-BE49-F238E27FC236}">
                  <a16:creationId xmlns="" xmlns:a16="http://schemas.microsoft.com/office/drawing/2014/main" id="{08524556-A9A8-D142-A96A-DAFF189696AF}"/>
                </a:ext>
              </a:extLst>
            </p:cNvPr>
            <p:cNvSpPr txBox="1"/>
            <p:nvPr/>
          </p:nvSpPr>
          <p:spPr>
            <a:xfrm>
              <a:off x="5125186" y="471090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«</a:t>
              </a:r>
              <a:r>
                <a:rPr lang="kk-KZ" altLang="zh-CN" sz="1600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Шығармашылық»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="" xmlns:a16="http://schemas.microsoft.com/office/drawing/2014/main" id="{72C33E5D-0FB5-C34F-8C2B-111D8A825F55}"/>
                </a:ext>
              </a:extLst>
            </p:cNvPr>
            <p:cNvSpPr txBox="1">
              <a:spLocks/>
            </p:cNvSpPr>
            <p:nvPr/>
          </p:nvSpPr>
          <p:spPr>
            <a:xfrm>
              <a:off x="5073674" y="5609141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k-KZ" altLang="zh-CN" sz="11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Педагогтың шығармашылық қабілеттерін көрсету.</a:t>
              </a: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Group 70">
            <a:extLst>
              <a:ext uri="{FF2B5EF4-FFF2-40B4-BE49-F238E27FC236}">
                <a16:creationId xmlns="" xmlns:a16="http://schemas.microsoft.com/office/drawing/2014/main" id="{B0C06BF2-1255-0640-AE98-8814456087D8}"/>
              </a:ext>
            </a:extLst>
          </p:cNvPr>
          <p:cNvGrpSpPr/>
          <p:nvPr/>
        </p:nvGrpSpPr>
        <p:grpSpPr>
          <a:xfrm>
            <a:off x="7969700" y="4918771"/>
            <a:ext cx="1739950" cy="947810"/>
            <a:chOff x="7254848" y="4763129"/>
            <a:chExt cx="1739950" cy="973696"/>
          </a:xfrm>
        </p:grpSpPr>
        <p:sp>
          <p:nvSpPr>
            <p:cNvPr id="54" name="TextBox 58">
              <a:extLst>
                <a:ext uri="{FF2B5EF4-FFF2-40B4-BE49-F238E27FC236}">
                  <a16:creationId xmlns="" xmlns:a16="http://schemas.microsoft.com/office/drawing/2014/main" id="{6A3C9776-F048-A347-8734-ACABE80368DE}"/>
                </a:ext>
              </a:extLst>
            </p:cNvPr>
            <p:cNvSpPr txBox="1"/>
            <p:nvPr/>
          </p:nvSpPr>
          <p:spPr>
            <a:xfrm>
              <a:off x="7254848" y="4763129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r>
                <a:rPr lang="kk-KZ" altLang="zh-CN" sz="1400" b="1" dirty="0" smtClean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Ашық </a:t>
              </a:r>
            </a:p>
            <a:p>
              <a:pPr algn="ctr"/>
              <a:r>
                <a:rPr lang="kk-KZ" altLang="zh-CN" sz="1400" b="1" dirty="0" smtClean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Ұйымдастырылған</a:t>
              </a:r>
            </a:p>
            <a:p>
              <a:pPr algn="ctr"/>
              <a:r>
                <a:rPr lang="kk-KZ" altLang="zh-CN" sz="1400" b="1" dirty="0" smtClean="0">
                  <a:solidFill>
                    <a:schemeClr val="accent4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іс-әрекет</a:t>
              </a:r>
              <a:endParaRPr lang="zh-CN" altLang="en-US" sz="1400" b="1" dirty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="" xmlns:a16="http://schemas.microsoft.com/office/drawing/2014/main" id="{E4BE603C-8EEE-4845-B407-B24440F17CF0}"/>
                </a:ext>
              </a:extLst>
            </p:cNvPr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="" xmlns:a16="http://schemas.microsoft.com/office/drawing/2014/main" id="{76E9CCD1-30C2-1142-A1DE-54F744E6997E}"/>
              </a:ext>
            </a:extLst>
          </p:cNvPr>
          <p:cNvGrpSpPr/>
          <p:nvPr/>
        </p:nvGrpSpPr>
        <p:grpSpPr>
          <a:xfrm>
            <a:off x="10119068" y="4813328"/>
            <a:ext cx="1705402" cy="1258987"/>
            <a:chOff x="9456342" y="4674864"/>
            <a:chExt cx="1705402" cy="1085333"/>
          </a:xfrm>
        </p:grpSpPr>
        <p:sp>
          <p:nvSpPr>
            <p:cNvPr id="57" name="TextBox 61">
              <a:extLst>
                <a:ext uri="{FF2B5EF4-FFF2-40B4-BE49-F238E27FC236}">
                  <a16:creationId xmlns="" xmlns:a16="http://schemas.microsoft.com/office/drawing/2014/main" id="{6376FAB9-E5FA-8349-B718-276D0FF70620}"/>
                </a:ext>
              </a:extLst>
            </p:cNvPr>
            <p:cNvSpPr txBox="1"/>
            <p:nvPr/>
          </p:nvSpPr>
          <p:spPr>
            <a:xfrm>
              <a:off x="9456342" y="4674864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5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Педагогикалық </a:t>
              </a:r>
            </a:p>
            <a:p>
              <a:pPr algn="ctr"/>
              <a:r>
                <a:rPr lang="kk-KZ" altLang="zh-CN" sz="1600" b="1" dirty="0" smtClean="0">
                  <a:solidFill>
                    <a:schemeClr val="accent5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жағдаяттар шешу</a:t>
              </a:r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TextBox 62">
              <a:extLst>
                <a:ext uri="{FF2B5EF4-FFF2-40B4-BE49-F238E27FC236}">
                  <a16:creationId xmlns="" xmlns:a16="http://schemas.microsoft.com/office/drawing/2014/main" id="{C2F93BB6-35BE-B24B-BC2B-AD8D7F53E6E7}"/>
                </a:ext>
              </a:extLst>
            </p:cNvPr>
            <p:cNvSpPr txBox="1">
              <a:spLocks/>
            </p:cNvSpPr>
            <p:nvPr/>
          </p:nvSpPr>
          <p:spPr>
            <a:xfrm>
              <a:off x="9608159" y="5678946"/>
              <a:ext cx="1553585" cy="81251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r>
                <a:rPr lang="kk-KZ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Педагогке кәсіби жағдаят ұсынылады,оны шешу жолдарын ұсыну қажет </a:t>
              </a:r>
              <a:r>
                <a:rPr lang="en-US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AutoShape 6" descr="blob:https://web.whatsapp.com/82ef9603-782e-4ec4-87e0-724e133eb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191479" y="1792850"/>
            <a:ext cx="4034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rPr>
              <a:t>2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13337" y="1809536"/>
            <a:ext cx="575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rPr>
              <a:t>3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83172" y="1795267"/>
            <a:ext cx="5754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rPr>
              <a:t>4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 flipH="1">
            <a:off x="10565421" y="1843242"/>
            <a:ext cx="8252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rPr>
              <a:t>5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0" name="TextBox 58">
            <a:extLst>
              <a:ext uri="{FF2B5EF4-FFF2-40B4-BE49-F238E27FC236}">
                <a16:creationId xmlns=""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7950989" y="5329947"/>
            <a:ext cx="1632628" cy="1116391"/>
          </a:xfrm>
          <a:prstGeom prst="rect">
            <a:avLst/>
          </a:prstGeom>
          <a:noFill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kk-KZ" altLang="zh-CN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«Біртұтас тәрбие» бағдарламасына сай</a:t>
            </a:r>
          </a:p>
          <a:p>
            <a:pPr algn="ctr"/>
            <a:r>
              <a:rPr lang="kk-KZ" altLang="zh-CN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балалармен инновациялық</a:t>
            </a:r>
          </a:p>
          <a:p>
            <a:pPr algn="ctr"/>
            <a:r>
              <a:rPr lang="kk-KZ" altLang="zh-CN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әдіс-тәсілдер арқылы өткізілген</a:t>
            </a:r>
          </a:p>
          <a:p>
            <a:pPr algn="ctr"/>
            <a:r>
              <a:rPr lang="kk-KZ" altLang="zh-CN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іс-әрекет көрсету.</a:t>
            </a:r>
          </a:p>
        </p:txBody>
      </p:sp>
    </p:spTree>
    <p:extLst>
      <p:ext uri="{BB962C8B-B14F-4D97-AF65-F5344CB8AC3E}">
        <p14:creationId xmlns:p14="http://schemas.microsoft.com/office/powerpoint/2010/main" val="1047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196" y="24321"/>
            <a:ext cx="9501249" cy="7794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тәжірибе-көпке  ортақ</a:t>
            </a:r>
            <a:endParaRPr lang="x-none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=""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2793677" y="1096987"/>
            <a:ext cx="3535107" cy="1619913"/>
            <a:chOff x="6305397" y="1641124"/>
            <a:chExt cx="2828194" cy="1182853"/>
          </a:xfrm>
        </p:grpSpPr>
        <p:sp>
          <p:nvSpPr>
            <p:cNvPr id="103" name="TextBox 106">
              <a:extLst>
                <a:ext uri="{FF2B5EF4-FFF2-40B4-BE49-F238E27FC236}">
                  <a16:creationId xmlns=""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305397" y="2493613"/>
              <a:ext cx="2828194" cy="33036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kk-KZ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Санаты</a:t>
              </a:r>
              <a:r>
                <a:rPr lang="kk-KZ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Педагог-модератор</a:t>
              </a:r>
            </a:p>
            <a:p>
              <a:r>
                <a:rPr lang="kk-KZ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Лауазымы : Тәрбиеші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矩形 111">
              <a:extLst>
                <a:ext uri="{FF2B5EF4-FFF2-40B4-BE49-F238E27FC236}">
                  <a16:creationId xmlns=""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801419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kk-KZ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№</a:t>
              </a:r>
              <a:r>
                <a:rPr lang="kk-KZ" altLang="zh-CN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 </a:t>
              </a:r>
            </a:p>
            <a:p>
              <a:r>
                <a:rPr lang="kk-KZ" altLang="zh-CN" sz="16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kk-KZ" altLang="zh-CN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Үмбетова</a:t>
              </a:r>
            </a:p>
            <a:p>
              <a:r>
                <a:rPr lang="kk-KZ" altLang="zh-CN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Мәрзия </a:t>
              </a:r>
            </a:p>
            <a:p>
              <a:r>
                <a:rPr lang="kk-KZ" altLang="zh-CN" sz="1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Әйіпқызы</a:t>
              </a:r>
              <a:endParaRPr lang="zh-CN" altLang="en-US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5207" r="15748" b="19249"/>
          <a:stretch/>
        </p:blipFill>
        <p:spPr>
          <a:xfrm>
            <a:off x="1561076" y="3894292"/>
            <a:ext cx="1999484" cy="26714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5" y="483482"/>
            <a:ext cx="1565378" cy="287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16048" b="16760"/>
          <a:stretch/>
        </p:blipFill>
        <p:spPr>
          <a:xfrm>
            <a:off x="9653247" y="414052"/>
            <a:ext cx="1704813" cy="2783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9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6326206" y="1134064"/>
            <a:ext cx="3437794" cy="851319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№</a:t>
            </a:r>
            <a:r>
              <a:rPr lang="kk-KZ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</a:p>
          <a:p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Нұрлыбекқызы    </a:t>
            </a:r>
          </a:p>
          <a:p>
            <a:r>
              <a:rPr lang="kk-KZ" altLang="zh-CN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Айнамкөз</a:t>
            </a:r>
          </a:p>
        </p:txBody>
      </p:sp>
      <p:sp>
        <p:nvSpPr>
          <p:cNvPr id="62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3623166" y="4188195"/>
            <a:ext cx="2176524" cy="1097541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№</a:t>
            </a:r>
            <a:r>
              <a:rPr lang="kk-KZ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</a:p>
          <a:p>
            <a:r>
              <a:rPr lang="kk-KZ" altLang="zh-CN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Абулханова </a:t>
            </a:r>
          </a:p>
          <a:p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Калыгуль   </a:t>
            </a:r>
          </a:p>
          <a:p>
            <a:r>
              <a:rPr lang="kk-KZ" altLang="zh-CN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Аскаровна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7382836" y="4216973"/>
            <a:ext cx="2176524" cy="1097541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№4.  </a:t>
            </a:r>
          </a:p>
          <a:p>
            <a:r>
              <a:rPr lang="kk-KZ" altLang="zh-CN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Қазиева</a:t>
            </a:r>
          </a:p>
          <a:p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Ұлдай   </a:t>
            </a:r>
          </a:p>
          <a:p>
            <a:r>
              <a:rPr lang="kk-KZ" altLang="zh-CN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Елеусінқызы</a:t>
            </a:r>
          </a:p>
        </p:txBody>
      </p:sp>
      <p:sp>
        <p:nvSpPr>
          <p:cNvPr id="113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6416399" y="2194527"/>
            <a:ext cx="3535107" cy="45243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kk-KZ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Педагог-тағылымдамашы</a:t>
            </a:r>
          </a:p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Тәрбиеші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3733478" y="5421489"/>
            <a:ext cx="3535107" cy="45243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</a:t>
            </a:r>
            <a:r>
              <a:rPr lang="kk-KZ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Педагог-сарапшы</a:t>
            </a:r>
          </a:p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Тәрбиеші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2" t="35062" r="13038" b="36790"/>
          <a:stretch/>
        </p:blipFill>
        <p:spPr>
          <a:xfrm>
            <a:off x="9507532" y="3878779"/>
            <a:ext cx="1996242" cy="26855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8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7555256" y="5419083"/>
            <a:ext cx="2004104" cy="821763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Педагог-тағылымдамашы</a:t>
            </a:r>
          </a:p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Қазақ тілі маманы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74" y="13992"/>
            <a:ext cx="9501249" cy="7794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тәжірибе-көпке  ортақ</a:t>
            </a:r>
            <a:endParaRPr lang="x-none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=""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2941090" y="1096986"/>
            <a:ext cx="2493326" cy="1852398"/>
            <a:chOff x="6423334" y="1641124"/>
            <a:chExt cx="1994738" cy="1352613"/>
          </a:xfrm>
        </p:grpSpPr>
        <p:sp>
          <p:nvSpPr>
            <p:cNvPr id="103" name="TextBox 106">
              <a:extLst>
                <a:ext uri="{FF2B5EF4-FFF2-40B4-BE49-F238E27FC236}">
                  <a16:creationId xmlns=""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584955" y="2528532"/>
              <a:ext cx="1833117" cy="46520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 defTabSz="914400">
                <a:spcBef>
                  <a:spcPts val="0"/>
                </a:spcBef>
              </a:pPr>
              <a:r>
                <a:rPr lang="kk-KZ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Санаты</a:t>
              </a:r>
              <a:r>
                <a:rPr lang="kk-KZ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altLang="zh-CN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Педагог-тағылымдамашы</a:t>
              </a:r>
            </a:p>
            <a:p>
              <a:r>
                <a:rPr lang="kk-KZ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Лауазымы : Тәрбиеші </a:t>
              </a:r>
              <a:r>
                <a:rPr lang="en-US" altLang="zh-CN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矩形 111">
              <a:extLst>
                <a:ext uri="{FF2B5EF4-FFF2-40B4-BE49-F238E27FC236}">
                  <a16:creationId xmlns=""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801420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kk-KZ" altLang="zh-CN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№</a:t>
              </a:r>
              <a:r>
                <a:rPr lang="kk-KZ" altLang="zh-CN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r>
                <a:rPr lang="kk-KZ" altLang="zh-CN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 </a:t>
              </a:r>
            </a:p>
            <a:p>
              <a:r>
                <a:rPr lang="kk-KZ" altLang="zh-CN" sz="1600" b="1" dirty="0">
                  <a:solidFill>
                    <a:srgbClr val="02148E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kk-KZ" altLang="zh-CN" sz="1600" b="1" dirty="0" smtClean="0">
                  <a:solidFill>
                    <a:srgbClr val="02148E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Оспан </a:t>
              </a:r>
            </a:p>
            <a:p>
              <a:r>
                <a:rPr lang="kk-KZ" altLang="zh-CN" sz="1600" b="1" dirty="0">
                  <a:solidFill>
                    <a:srgbClr val="02148E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kk-KZ" altLang="zh-CN" sz="1600" b="1" dirty="0" smtClean="0">
                  <a:solidFill>
                    <a:srgbClr val="02148E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Айнагүл</a:t>
              </a:r>
            </a:p>
            <a:p>
              <a:r>
                <a:rPr lang="kk-KZ" altLang="zh-CN" sz="1600" b="1" dirty="0">
                  <a:solidFill>
                    <a:srgbClr val="02148E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kk-KZ" altLang="zh-CN" sz="1600" b="1" dirty="0" smtClean="0">
                  <a:solidFill>
                    <a:srgbClr val="02148E">
                      <a:lumMod val="75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Сабитқызы</a:t>
              </a:r>
              <a:endParaRPr lang="zh-CN" altLang="en-US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6326206" y="1134064"/>
            <a:ext cx="3437794" cy="1343762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№6. 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Хасанова 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Назымгүл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Нұрлыбекқызы    </a:t>
            </a:r>
          </a:p>
          <a:p>
            <a:r>
              <a:rPr lang="kk-KZ" altLang="zh-CN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2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1645950" y="3755654"/>
            <a:ext cx="2340755" cy="1097541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№7.  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Серикбаева</a:t>
            </a:r>
          </a:p>
          <a:p>
            <a:r>
              <a:rPr lang="kk-KZ" altLang="zh-CN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Бакытгуль</a:t>
            </a:r>
          </a:p>
          <a:p>
            <a:r>
              <a:rPr lang="kk-KZ" altLang="zh-CN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Бисенгалиевна</a:t>
            </a:r>
            <a:endParaRPr lang="kk-KZ" altLang="zh-CN" sz="1600" b="1" dirty="0">
              <a:solidFill>
                <a:srgbClr val="02148E">
                  <a:lumMod val="75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6265367" y="3722537"/>
            <a:ext cx="2176524" cy="1097541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№8.  </a:t>
            </a:r>
          </a:p>
          <a:p>
            <a:r>
              <a:rPr lang="kk-KZ" altLang="zh-CN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Қажымова 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Мөлдір </a:t>
            </a:r>
          </a:p>
          <a:p>
            <a:r>
              <a:rPr lang="kk-KZ" altLang="zh-CN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Жасұланқызы</a:t>
            </a:r>
          </a:p>
        </p:txBody>
      </p:sp>
      <p:sp>
        <p:nvSpPr>
          <p:cNvPr id="113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6571485" y="2281321"/>
            <a:ext cx="3535107" cy="230832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Тәрбиеші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2144633" y="5144360"/>
            <a:ext cx="1693656" cy="821763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Санаты: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Педагог-тағылымдамашы</a:t>
            </a:r>
          </a:p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Қазақ тілі маманы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6483693" y="4827766"/>
            <a:ext cx="1561410" cy="48320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kk-KZ" altLang="zh-CN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Тәрбиеші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294" flipH="1">
            <a:off x="694926" y="711513"/>
            <a:ext cx="1727970" cy="251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270" flipH="1">
            <a:off x="8924411" y="653860"/>
            <a:ext cx="1738370" cy="24335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t="17155" r="3252" b="6829"/>
          <a:stretch/>
        </p:blipFill>
        <p:spPr>
          <a:xfrm rot="21060954" flipH="1">
            <a:off x="286949" y="3747431"/>
            <a:ext cx="1557869" cy="2506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31043" r="17461" b="35056"/>
          <a:stretch/>
        </p:blipFill>
        <p:spPr>
          <a:xfrm rot="569780">
            <a:off x="8540648" y="3728112"/>
            <a:ext cx="1807352" cy="259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75" y="3666735"/>
            <a:ext cx="1706215" cy="2506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矩形 111">
            <a:extLst>
              <a:ext uri="{FF2B5EF4-FFF2-40B4-BE49-F238E27FC236}">
                <a16:creationId xmlns="" xmlns:a16="http://schemas.microsoft.com/office/drawing/2014/main" id="{B60F756F-3602-E44C-9F31-9BCF8AA9DE26}"/>
              </a:ext>
            </a:extLst>
          </p:cNvPr>
          <p:cNvSpPr/>
          <p:nvPr/>
        </p:nvSpPr>
        <p:spPr>
          <a:xfrm>
            <a:off x="10324218" y="3812892"/>
            <a:ext cx="2299063" cy="1343762"/>
          </a:xfrm>
          <a:prstGeom prst="rect">
            <a:avLst/>
          </a:prstGeom>
        </p:spPr>
        <p:txBody>
          <a:bodyPr vert="horz" wrap="square" lIns="111567" tIns="55783" rIns="111567" bIns="55783" rtlCol="0">
            <a:spAutoFit/>
          </a:bodyPr>
          <a:lstStyle/>
          <a:p>
            <a:r>
              <a:rPr lang="kk-KZ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№9. 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Ескалиева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Рысты</a:t>
            </a:r>
          </a:p>
          <a:p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Кымызгалиевна   </a:t>
            </a:r>
          </a:p>
          <a:p>
            <a:r>
              <a:rPr lang="kk-KZ" altLang="zh-CN" sz="1600" b="1" dirty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kk-KZ" altLang="zh-CN" sz="1600" b="1" dirty="0" smtClean="0">
                <a:solidFill>
                  <a:srgbClr val="02148E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27" name="TextBox 106">
            <a:extLst>
              <a:ext uri="{FF2B5EF4-FFF2-40B4-BE49-F238E27FC236}">
                <a16:creationId xmlns="" xmlns:a16="http://schemas.microsoft.com/office/drawing/2014/main" id="{4EA90AB1-23B6-8F4E-80EB-169A42B6BCED}"/>
              </a:ext>
            </a:extLst>
          </p:cNvPr>
          <p:cNvSpPr txBox="1"/>
          <p:nvPr/>
        </p:nvSpPr>
        <p:spPr>
          <a:xfrm>
            <a:off x="10549609" y="4889543"/>
            <a:ext cx="1561410" cy="483209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kk-KZ" altLang="zh-CN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Лауазымы : Тәрбиеші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549207" y="1636110"/>
            <a:ext cx="1049867" cy="1080889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dirty="0" smtClean="0">
                  <a:cs typeface="+mn-ea"/>
                  <a:sym typeface="+mn-lt"/>
                </a:rPr>
                <a:t>ке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3985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911335" y="4602596"/>
            <a:ext cx="148373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836220" y="167434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587525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876109" y="1638545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6923479" y="4181424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8145946" y="1615083"/>
            <a:ext cx="1049867" cy="1096789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28988"/>
              <a:ext cx="327939" cy="3184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=""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7905345" y="2779299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=""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=""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=""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10432959" y="1656028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=""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=""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=""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10011746" y="4670517"/>
            <a:ext cx="1547259" cy="1949967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=""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=""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63">
            <a:extLst>
              <a:ext uri="{FF2B5EF4-FFF2-40B4-BE49-F238E27FC236}">
                <a16:creationId xmlns=""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845023" y="4797186"/>
            <a:ext cx="2475241" cy="1649152"/>
            <a:chOff x="873513" y="4682886"/>
            <a:chExt cx="1680637" cy="1649152"/>
          </a:xfrm>
        </p:grpSpPr>
        <p:sp>
          <p:nvSpPr>
            <p:cNvPr id="45" name="TextBox 49">
              <a:extLst>
                <a:ext uri="{FF2B5EF4-FFF2-40B4-BE49-F238E27FC236}">
                  <a16:creationId xmlns=""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873513" y="468288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=""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934117" y="5746030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9">
            <a:extLst>
              <a:ext uri="{FF2B5EF4-FFF2-40B4-BE49-F238E27FC236}">
                <a16:creationId xmlns="" xmlns:a16="http://schemas.microsoft.com/office/drawing/2014/main" id="{C77AF43E-E00B-C14E-808B-CF65F354E918}"/>
              </a:ext>
            </a:extLst>
          </p:cNvPr>
          <p:cNvGrpSpPr/>
          <p:nvPr/>
        </p:nvGrpSpPr>
        <p:grpSpPr>
          <a:xfrm>
            <a:off x="5643688" y="4825206"/>
            <a:ext cx="1684140" cy="1484243"/>
            <a:chOff x="5073674" y="4710906"/>
            <a:chExt cx="1684140" cy="1484243"/>
          </a:xfrm>
        </p:grpSpPr>
        <p:sp>
          <p:nvSpPr>
            <p:cNvPr id="51" name="TextBox 55">
              <a:extLst>
                <a:ext uri="{FF2B5EF4-FFF2-40B4-BE49-F238E27FC236}">
                  <a16:creationId xmlns="" xmlns:a16="http://schemas.microsoft.com/office/drawing/2014/main" id="{08524556-A9A8-D142-A96A-DAFF189696AF}"/>
                </a:ext>
              </a:extLst>
            </p:cNvPr>
            <p:cNvSpPr txBox="1"/>
            <p:nvPr/>
          </p:nvSpPr>
          <p:spPr>
            <a:xfrm>
              <a:off x="5125186" y="471090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»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="" xmlns:a16="http://schemas.microsoft.com/office/drawing/2014/main" id="{72C33E5D-0FB5-C34F-8C2B-111D8A825F55}"/>
                </a:ext>
              </a:extLst>
            </p:cNvPr>
            <p:cNvSpPr txBox="1">
              <a:spLocks/>
            </p:cNvSpPr>
            <p:nvPr/>
          </p:nvSpPr>
          <p:spPr>
            <a:xfrm>
              <a:off x="5073674" y="5609141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Group 70">
            <a:extLst>
              <a:ext uri="{FF2B5EF4-FFF2-40B4-BE49-F238E27FC236}">
                <a16:creationId xmlns="" xmlns:a16="http://schemas.microsoft.com/office/drawing/2014/main" id="{B0C06BF2-1255-0640-AE98-8814456087D8}"/>
              </a:ext>
            </a:extLst>
          </p:cNvPr>
          <p:cNvGrpSpPr/>
          <p:nvPr/>
        </p:nvGrpSpPr>
        <p:grpSpPr>
          <a:xfrm>
            <a:off x="7969700" y="5121029"/>
            <a:ext cx="1739950" cy="745553"/>
            <a:chOff x="7254848" y="4970910"/>
            <a:chExt cx="1739950" cy="765915"/>
          </a:xfrm>
        </p:grpSpPr>
        <p:sp>
          <p:nvSpPr>
            <p:cNvPr id="54" name="TextBox 58">
              <a:extLst>
                <a:ext uri="{FF2B5EF4-FFF2-40B4-BE49-F238E27FC236}">
                  <a16:creationId xmlns="" xmlns:a16="http://schemas.microsoft.com/office/drawing/2014/main" id="{6A3C9776-F048-A347-8734-ACABE80368DE}"/>
                </a:ext>
              </a:extLst>
            </p:cNvPr>
            <p:cNvSpPr txBox="1"/>
            <p:nvPr/>
          </p:nvSpPr>
          <p:spPr>
            <a:xfrm>
              <a:off x="7254848" y="4970910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kk-KZ" altLang="zh-CN" sz="1400" b="1" dirty="0" smtClean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="" xmlns:a16="http://schemas.microsoft.com/office/drawing/2014/main" id="{E4BE603C-8EEE-4845-B407-B24440F17CF0}"/>
                </a:ext>
              </a:extLst>
            </p:cNvPr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="" xmlns:a16="http://schemas.microsoft.com/office/drawing/2014/main" id="{76E9CCD1-30C2-1142-A1DE-54F744E6997E}"/>
              </a:ext>
            </a:extLst>
          </p:cNvPr>
          <p:cNvGrpSpPr/>
          <p:nvPr/>
        </p:nvGrpSpPr>
        <p:grpSpPr>
          <a:xfrm>
            <a:off x="10119068" y="4813328"/>
            <a:ext cx="1705402" cy="1258987"/>
            <a:chOff x="9456342" y="4674864"/>
            <a:chExt cx="1705402" cy="1085333"/>
          </a:xfrm>
        </p:grpSpPr>
        <p:sp>
          <p:nvSpPr>
            <p:cNvPr id="57" name="TextBox 61">
              <a:extLst>
                <a:ext uri="{FF2B5EF4-FFF2-40B4-BE49-F238E27FC236}">
                  <a16:creationId xmlns="" xmlns:a16="http://schemas.microsoft.com/office/drawing/2014/main" id="{6376FAB9-E5FA-8349-B718-276D0FF70620}"/>
                </a:ext>
              </a:extLst>
            </p:cNvPr>
            <p:cNvSpPr txBox="1"/>
            <p:nvPr/>
          </p:nvSpPr>
          <p:spPr>
            <a:xfrm>
              <a:off x="9456342" y="4674864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TextBox 62">
              <a:extLst>
                <a:ext uri="{FF2B5EF4-FFF2-40B4-BE49-F238E27FC236}">
                  <a16:creationId xmlns="" xmlns:a16="http://schemas.microsoft.com/office/drawing/2014/main" id="{C2F93BB6-35BE-B24B-BC2B-AD8D7F53E6E7}"/>
                </a:ext>
              </a:extLst>
            </p:cNvPr>
            <p:cNvSpPr txBox="1">
              <a:spLocks/>
            </p:cNvSpPr>
            <p:nvPr/>
          </p:nvSpPr>
          <p:spPr>
            <a:xfrm>
              <a:off x="9608159" y="5678946"/>
              <a:ext cx="1553585" cy="81251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r>
                <a:rPr lang="kk-KZ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AutoShape 6" descr="blob:https://web.whatsapp.com/82ef9603-782e-4ec4-87e0-724e133eb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4" y="492337"/>
            <a:ext cx="4348587" cy="5952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555" y="492337"/>
            <a:ext cx="4921300" cy="60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549207" y="1636110"/>
            <a:ext cx="1049867" cy="1080889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dirty="0" smtClean="0">
                  <a:cs typeface="+mn-ea"/>
                  <a:sym typeface="+mn-lt"/>
                </a:rPr>
                <a:t>ке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3985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911335" y="4602596"/>
            <a:ext cx="148373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836220" y="167434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587525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876109" y="1638545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6923479" y="4181424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8145946" y="1615083"/>
            <a:ext cx="1049867" cy="1096789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28988"/>
              <a:ext cx="327939" cy="3184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=""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7905345" y="2779299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=""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=""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=""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10432959" y="1656028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=""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=""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=""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10011746" y="4670517"/>
            <a:ext cx="1547259" cy="1949967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=""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=""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63">
            <a:extLst>
              <a:ext uri="{FF2B5EF4-FFF2-40B4-BE49-F238E27FC236}">
                <a16:creationId xmlns=""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845023" y="4797186"/>
            <a:ext cx="2475241" cy="1649152"/>
            <a:chOff x="873513" y="4682886"/>
            <a:chExt cx="1680637" cy="1649152"/>
          </a:xfrm>
        </p:grpSpPr>
        <p:sp>
          <p:nvSpPr>
            <p:cNvPr id="45" name="TextBox 49">
              <a:extLst>
                <a:ext uri="{FF2B5EF4-FFF2-40B4-BE49-F238E27FC236}">
                  <a16:creationId xmlns=""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873513" y="468288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=""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934117" y="5746030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9">
            <a:extLst>
              <a:ext uri="{FF2B5EF4-FFF2-40B4-BE49-F238E27FC236}">
                <a16:creationId xmlns="" xmlns:a16="http://schemas.microsoft.com/office/drawing/2014/main" id="{C77AF43E-E00B-C14E-808B-CF65F354E918}"/>
              </a:ext>
            </a:extLst>
          </p:cNvPr>
          <p:cNvGrpSpPr/>
          <p:nvPr/>
        </p:nvGrpSpPr>
        <p:grpSpPr>
          <a:xfrm>
            <a:off x="5643688" y="4825206"/>
            <a:ext cx="1684140" cy="1484243"/>
            <a:chOff x="5073674" y="4710906"/>
            <a:chExt cx="1684140" cy="1484243"/>
          </a:xfrm>
        </p:grpSpPr>
        <p:sp>
          <p:nvSpPr>
            <p:cNvPr id="51" name="TextBox 55">
              <a:extLst>
                <a:ext uri="{FF2B5EF4-FFF2-40B4-BE49-F238E27FC236}">
                  <a16:creationId xmlns="" xmlns:a16="http://schemas.microsoft.com/office/drawing/2014/main" id="{08524556-A9A8-D142-A96A-DAFF189696AF}"/>
                </a:ext>
              </a:extLst>
            </p:cNvPr>
            <p:cNvSpPr txBox="1"/>
            <p:nvPr/>
          </p:nvSpPr>
          <p:spPr>
            <a:xfrm>
              <a:off x="5125186" y="471090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»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="" xmlns:a16="http://schemas.microsoft.com/office/drawing/2014/main" id="{72C33E5D-0FB5-C34F-8C2B-111D8A825F55}"/>
                </a:ext>
              </a:extLst>
            </p:cNvPr>
            <p:cNvSpPr txBox="1">
              <a:spLocks/>
            </p:cNvSpPr>
            <p:nvPr/>
          </p:nvSpPr>
          <p:spPr>
            <a:xfrm>
              <a:off x="5073674" y="5609141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Group 70">
            <a:extLst>
              <a:ext uri="{FF2B5EF4-FFF2-40B4-BE49-F238E27FC236}">
                <a16:creationId xmlns="" xmlns:a16="http://schemas.microsoft.com/office/drawing/2014/main" id="{B0C06BF2-1255-0640-AE98-8814456087D8}"/>
              </a:ext>
            </a:extLst>
          </p:cNvPr>
          <p:cNvGrpSpPr/>
          <p:nvPr/>
        </p:nvGrpSpPr>
        <p:grpSpPr>
          <a:xfrm>
            <a:off x="7969700" y="5121029"/>
            <a:ext cx="1739950" cy="745553"/>
            <a:chOff x="7254848" y="4970910"/>
            <a:chExt cx="1739950" cy="765915"/>
          </a:xfrm>
        </p:grpSpPr>
        <p:sp>
          <p:nvSpPr>
            <p:cNvPr id="54" name="TextBox 58">
              <a:extLst>
                <a:ext uri="{FF2B5EF4-FFF2-40B4-BE49-F238E27FC236}">
                  <a16:creationId xmlns="" xmlns:a16="http://schemas.microsoft.com/office/drawing/2014/main" id="{6A3C9776-F048-A347-8734-ACABE80368DE}"/>
                </a:ext>
              </a:extLst>
            </p:cNvPr>
            <p:cNvSpPr txBox="1"/>
            <p:nvPr/>
          </p:nvSpPr>
          <p:spPr>
            <a:xfrm>
              <a:off x="7254848" y="4970910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kk-KZ" altLang="zh-CN" sz="1400" b="1" dirty="0" smtClean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="" xmlns:a16="http://schemas.microsoft.com/office/drawing/2014/main" id="{E4BE603C-8EEE-4845-B407-B24440F17CF0}"/>
                </a:ext>
              </a:extLst>
            </p:cNvPr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="" xmlns:a16="http://schemas.microsoft.com/office/drawing/2014/main" id="{76E9CCD1-30C2-1142-A1DE-54F744E6997E}"/>
              </a:ext>
            </a:extLst>
          </p:cNvPr>
          <p:cNvGrpSpPr/>
          <p:nvPr/>
        </p:nvGrpSpPr>
        <p:grpSpPr>
          <a:xfrm>
            <a:off x="10119068" y="4813328"/>
            <a:ext cx="1705402" cy="1258987"/>
            <a:chOff x="9456342" y="4674864"/>
            <a:chExt cx="1705402" cy="1085333"/>
          </a:xfrm>
        </p:grpSpPr>
        <p:sp>
          <p:nvSpPr>
            <p:cNvPr id="57" name="TextBox 61">
              <a:extLst>
                <a:ext uri="{FF2B5EF4-FFF2-40B4-BE49-F238E27FC236}">
                  <a16:creationId xmlns="" xmlns:a16="http://schemas.microsoft.com/office/drawing/2014/main" id="{6376FAB9-E5FA-8349-B718-276D0FF70620}"/>
                </a:ext>
              </a:extLst>
            </p:cNvPr>
            <p:cNvSpPr txBox="1"/>
            <p:nvPr/>
          </p:nvSpPr>
          <p:spPr>
            <a:xfrm>
              <a:off x="9456342" y="4674864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TextBox 62">
              <a:extLst>
                <a:ext uri="{FF2B5EF4-FFF2-40B4-BE49-F238E27FC236}">
                  <a16:creationId xmlns="" xmlns:a16="http://schemas.microsoft.com/office/drawing/2014/main" id="{C2F93BB6-35BE-B24B-BC2B-AD8D7F53E6E7}"/>
                </a:ext>
              </a:extLst>
            </p:cNvPr>
            <p:cNvSpPr txBox="1">
              <a:spLocks/>
            </p:cNvSpPr>
            <p:nvPr/>
          </p:nvSpPr>
          <p:spPr>
            <a:xfrm>
              <a:off x="9608159" y="5678946"/>
              <a:ext cx="1553585" cy="81251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r>
                <a:rPr lang="kk-KZ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AutoShape 6" descr="blob:https://web.whatsapp.com/82ef9603-782e-4ec4-87e0-724e133eb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300037"/>
            <a:ext cx="4935263" cy="6122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06" y="300037"/>
            <a:ext cx="4310488" cy="60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x-none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549207" y="1636110"/>
            <a:ext cx="1049867" cy="1080889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dirty="0" smtClean="0">
                  <a:cs typeface="+mn-ea"/>
                  <a:sym typeface="+mn-lt"/>
                </a:rPr>
                <a:t>ке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3985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911335" y="4602596"/>
            <a:ext cx="148373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836220" y="167434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587525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876109" y="1638545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5444103" y="4720379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8145946" y="1615083"/>
            <a:ext cx="1049867" cy="1096789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28988"/>
              <a:ext cx="327939" cy="3184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=""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7905345" y="2779299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=""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=""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=""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10432959" y="1656028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=""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=""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=""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10011746" y="4670517"/>
            <a:ext cx="1547259" cy="1949967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=""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=""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63">
            <a:extLst>
              <a:ext uri="{FF2B5EF4-FFF2-40B4-BE49-F238E27FC236}">
                <a16:creationId xmlns=""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845023" y="4797186"/>
            <a:ext cx="2475241" cy="1649152"/>
            <a:chOff x="873513" y="4682886"/>
            <a:chExt cx="1680637" cy="1649152"/>
          </a:xfrm>
        </p:grpSpPr>
        <p:sp>
          <p:nvSpPr>
            <p:cNvPr id="45" name="TextBox 49">
              <a:extLst>
                <a:ext uri="{FF2B5EF4-FFF2-40B4-BE49-F238E27FC236}">
                  <a16:creationId xmlns=""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873513" y="468288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=""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934117" y="5746030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9">
            <a:extLst>
              <a:ext uri="{FF2B5EF4-FFF2-40B4-BE49-F238E27FC236}">
                <a16:creationId xmlns="" xmlns:a16="http://schemas.microsoft.com/office/drawing/2014/main" id="{C77AF43E-E00B-C14E-808B-CF65F354E918}"/>
              </a:ext>
            </a:extLst>
          </p:cNvPr>
          <p:cNvGrpSpPr/>
          <p:nvPr/>
        </p:nvGrpSpPr>
        <p:grpSpPr>
          <a:xfrm>
            <a:off x="5643688" y="4825206"/>
            <a:ext cx="1684140" cy="1484243"/>
            <a:chOff x="5073674" y="4710906"/>
            <a:chExt cx="1684140" cy="1484243"/>
          </a:xfrm>
        </p:grpSpPr>
        <p:sp>
          <p:nvSpPr>
            <p:cNvPr id="51" name="TextBox 55">
              <a:extLst>
                <a:ext uri="{FF2B5EF4-FFF2-40B4-BE49-F238E27FC236}">
                  <a16:creationId xmlns="" xmlns:a16="http://schemas.microsoft.com/office/drawing/2014/main" id="{08524556-A9A8-D142-A96A-DAFF189696AF}"/>
                </a:ext>
              </a:extLst>
            </p:cNvPr>
            <p:cNvSpPr txBox="1"/>
            <p:nvPr/>
          </p:nvSpPr>
          <p:spPr>
            <a:xfrm>
              <a:off x="5125186" y="471090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»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="" xmlns:a16="http://schemas.microsoft.com/office/drawing/2014/main" id="{72C33E5D-0FB5-C34F-8C2B-111D8A825F55}"/>
                </a:ext>
              </a:extLst>
            </p:cNvPr>
            <p:cNvSpPr txBox="1">
              <a:spLocks/>
            </p:cNvSpPr>
            <p:nvPr/>
          </p:nvSpPr>
          <p:spPr>
            <a:xfrm>
              <a:off x="5073674" y="5609141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Group 70">
            <a:extLst>
              <a:ext uri="{FF2B5EF4-FFF2-40B4-BE49-F238E27FC236}">
                <a16:creationId xmlns="" xmlns:a16="http://schemas.microsoft.com/office/drawing/2014/main" id="{B0C06BF2-1255-0640-AE98-8814456087D8}"/>
              </a:ext>
            </a:extLst>
          </p:cNvPr>
          <p:cNvGrpSpPr/>
          <p:nvPr/>
        </p:nvGrpSpPr>
        <p:grpSpPr>
          <a:xfrm>
            <a:off x="7969700" y="5121029"/>
            <a:ext cx="1739950" cy="745553"/>
            <a:chOff x="7254848" y="4970910"/>
            <a:chExt cx="1739950" cy="765915"/>
          </a:xfrm>
        </p:grpSpPr>
        <p:sp>
          <p:nvSpPr>
            <p:cNvPr id="54" name="TextBox 58">
              <a:extLst>
                <a:ext uri="{FF2B5EF4-FFF2-40B4-BE49-F238E27FC236}">
                  <a16:creationId xmlns="" xmlns:a16="http://schemas.microsoft.com/office/drawing/2014/main" id="{6A3C9776-F048-A347-8734-ACABE80368DE}"/>
                </a:ext>
              </a:extLst>
            </p:cNvPr>
            <p:cNvSpPr txBox="1"/>
            <p:nvPr/>
          </p:nvSpPr>
          <p:spPr>
            <a:xfrm>
              <a:off x="7254848" y="4970910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kk-KZ" altLang="zh-CN" sz="1400" b="1" dirty="0" smtClean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="" xmlns:a16="http://schemas.microsoft.com/office/drawing/2014/main" id="{E4BE603C-8EEE-4845-B407-B24440F17CF0}"/>
                </a:ext>
              </a:extLst>
            </p:cNvPr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="" xmlns:a16="http://schemas.microsoft.com/office/drawing/2014/main" id="{76E9CCD1-30C2-1142-A1DE-54F744E6997E}"/>
              </a:ext>
            </a:extLst>
          </p:cNvPr>
          <p:cNvGrpSpPr/>
          <p:nvPr/>
        </p:nvGrpSpPr>
        <p:grpSpPr>
          <a:xfrm>
            <a:off x="10119068" y="4813328"/>
            <a:ext cx="1705402" cy="1258987"/>
            <a:chOff x="9456342" y="4674864"/>
            <a:chExt cx="1705402" cy="1085333"/>
          </a:xfrm>
        </p:grpSpPr>
        <p:sp>
          <p:nvSpPr>
            <p:cNvPr id="57" name="TextBox 61">
              <a:extLst>
                <a:ext uri="{FF2B5EF4-FFF2-40B4-BE49-F238E27FC236}">
                  <a16:creationId xmlns="" xmlns:a16="http://schemas.microsoft.com/office/drawing/2014/main" id="{6376FAB9-E5FA-8349-B718-276D0FF70620}"/>
                </a:ext>
              </a:extLst>
            </p:cNvPr>
            <p:cNvSpPr txBox="1"/>
            <p:nvPr/>
          </p:nvSpPr>
          <p:spPr>
            <a:xfrm>
              <a:off x="9456342" y="4674864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TextBox 62">
              <a:extLst>
                <a:ext uri="{FF2B5EF4-FFF2-40B4-BE49-F238E27FC236}">
                  <a16:creationId xmlns="" xmlns:a16="http://schemas.microsoft.com/office/drawing/2014/main" id="{C2F93BB6-35BE-B24B-BC2B-AD8D7F53E6E7}"/>
                </a:ext>
              </a:extLst>
            </p:cNvPr>
            <p:cNvSpPr txBox="1">
              <a:spLocks/>
            </p:cNvSpPr>
            <p:nvPr/>
          </p:nvSpPr>
          <p:spPr>
            <a:xfrm>
              <a:off x="9608159" y="5678946"/>
              <a:ext cx="1553585" cy="81251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r>
                <a:rPr lang="kk-KZ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AutoShape 6" descr="blob:https://web.whatsapp.com/82ef9603-782e-4ec4-87e0-724e133eb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16" y="497539"/>
            <a:ext cx="4572323" cy="6189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90" y="497539"/>
            <a:ext cx="4458309" cy="61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x-none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549207" y="1636110"/>
            <a:ext cx="1049867" cy="1080889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kk-KZ" dirty="0" smtClean="0">
                  <a:cs typeface="+mn-ea"/>
                  <a:sym typeface="+mn-lt"/>
                </a:rPr>
                <a:t>ке</a:t>
              </a:r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3985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9D8D569-4EC5-6C4A-A35E-06390A90692E}"/>
              </a:ext>
            </a:extLst>
          </p:cNvPr>
          <p:cNvGrpSpPr/>
          <p:nvPr/>
        </p:nvGrpSpPr>
        <p:grpSpPr>
          <a:xfrm>
            <a:off x="1911335" y="4602596"/>
            <a:ext cx="1483739" cy="1949967"/>
            <a:chOff x="3171825" y="2459015"/>
            <a:chExt cx="1219200" cy="153652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1680980-D510-A845-B3FC-D53E82094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4D77168-8F0F-184C-8202-F38C587F2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=""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836220" y="167434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=""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=""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=""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587525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=""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=""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876109" y="1638545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=""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=""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=""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6923479" y="4181424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=""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=""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8145946" y="1615083"/>
            <a:ext cx="1049867" cy="1096789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=""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=""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28988"/>
              <a:ext cx="327939" cy="31846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Group 35">
            <a:extLst>
              <a:ext uri="{FF2B5EF4-FFF2-40B4-BE49-F238E27FC236}">
                <a16:creationId xmlns="" xmlns:a16="http://schemas.microsoft.com/office/drawing/2014/main" id="{16491007-AE5E-B648-B1BE-703B3DC69790}"/>
              </a:ext>
            </a:extLst>
          </p:cNvPr>
          <p:cNvGrpSpPr/>
          <p:nvPr/>
        </p:nvGrpSpPr>
        <p:grpSpPr>
          <a:xfrm flipH="1">
            <a:off x="7905345" y="2779299"/>
            <a:ext cx="1547259" cy="1949967"/>
            <a:chOff x="3171825" y="2459015"/>
            <a:chExt cx="1219200" cy="1536522"/>
          </a:xfrm>
        </p:grpSpPr>
        <p:sp>
          <p:nvSpPr>
            <p:cNvPr id="34" name="Freeform: Shape 36">
              <a:extLst>
                <a:ext uri="{FF2B5EF4-FFF2-40B4-BE49-F238E27FC236}">
                  <a16:creationId xmlns="" xmlns:a16="http://schemas.microsoft.com/office/drawing/2014/main" id="{5EC93C6A-B1DE-6649-A624-2C5A85FB1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4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37">
              <a:extLst>
                <a:ext uri="{FF2B5EF4-FFF2-40B4-BE49-F238E27FC236}">
                  <a16:creationId xmlns="" xmlns:a16="http://schemas.microsoft.com/office/drawing/2014/main" id="{4CDE7535-9041-CE48-94F6-862A62FC6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7" name="Group 40">
            <a:extLst>
              <a:ext uri="{FF2B5EF4-FFF2-40B4-BE49-F238E27FC236}">
                <a16:creationId xmlns=""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10432959" y="1656028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=""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=""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Group 44">
            <a:extLst>
              <a:ext uri="{FF2B5EF4-FFF2-40B4-BE49-F238E27FC236}">
                <a16:creationId xmlns="" xmlns:a16="http://schemas.microsoft.com/office/drawing/2014/main" id="{24F36F4F-3B5D-104E-AA52-AA1ED07E6BDE}"/>
              </a:ext>
            </a:extLst>
          </p:cNvPr>
          <p:cNvGrpSpPr/>
          <p:nvPr/>
        </p:nvGrpSpPr>
        <p:grpSpPr>
          <a:xfrm flipH="1">
            <a:off x="10011746" y="4670517"/>
            <a:ext cx="1547259" cy="1949967"/>
            <a:chOff x="3171825" y="2459015"/>
            <a:chExt cx="1219200" cy="1536522"/>
          </a:xfrm>
        </p:grpSpPr>
        <p:sp>
          <p:nvSpPr>
            <p:cNvPr id="42" name="Freeform: Shape 45">
              <a:extLst>
                <a:ext uri="{FF2B5EF4-FFF2-40B4-BE49-F238E27FC236}">
                  <a16:creationId xmlns="" xmlns:a16="http://schemas.microsoft.com/office/drawing/2014/main" id="{D9CB586B-89BF-F04B-99E9-F07007216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25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46">
              <a:extLst>
                <a:ext uri="{FF2B5EF4-FFF2-40B4-BE49-F238E27FC236}">
                  <a16:creationId xmlns="" xmlns:a16="http://schemas.microsoft.com/office/drawing/2014/main" id="{FD90023B-B6A0-FA4A-8A42-D161C84F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225" y="3738983"/>
              <a:ext cx="193039" cy="153943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63">
            <a:extLst>
              <a:ext uri="{FF2B5EF4-FFF2-40B4-BE49-F238E27FC236}">
                <a16:creationId xmlns=""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845023" y="4797186"/>
            <a:ext cx="2475241" cy="1649152"/>
            <a:chOff x="873513" y="4682886"/>
            <a:chExt cx="1680637" cy="1649152"/>
          </a:xfrm>
        </p:grpSpPr>
        <p:sp>
          <p:nvSpPr>
            <p:cNvPr id="45" name="TextBox 49">
              <a:extLst>
                <a:ext uri="{FF2B5EF4-FFF2-40B4-BE49-F238E27FC236}">
                  <a16:creationId xmlns=""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873513" y="468288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=""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934117" y="5746030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69">
            <a:extLst>
              <a:ext uri="{FF2B5EF4-FFF2-40B4-BE49-F238E27FC236}">
                <a16:creationId xmlns="" xmlns:a16="http://schemas.microsoft.com/office/drawing/2014/main" id="{C77AF43E-E00B-C14E-808B-CF65F354E918}"/>
              </a:ext>
            </a:extLst>
          </p:cNvPr>
          <p:cNvGrpSpPr/>
          <p:nvPr/>
        </p:nvGrpSpPr>
        <p:grpSpPr>
          <a:xfrm>
            <a:off x="5643688" y="4825206"/>
            <a:ext cx="1684140" cy="1484243"/>
            <a:chOff x="5073674" y="4710906"/>
            <a:chExt cx="1684140" cy="1484243"/>
          </a:xfrm>
        </p:grpSpPr>
        <p:sp>
          <p:nvSpPr>
            <p:cNvPr id="51" name="TextBox 55">
              <a:extLst>
                <a:ext uri="{FF2B5EF4-FFF2-40B4-BE49-F238E27FC236}">
                  <a16:creationId xmlns="" xmlns:a16="http://schemas.microsoft.com/office/drawing/2014/main" id="{08524556-A9A8-D142-A96A-DAFF189696AF}"/>
                </a:ext>
              </a:extLst>
            </p:cNvPr>
            <p:cNvSpPr txBox="1"/>
            <p:nvPr/>
          </p:nvSpPr>
          <p:spPr>
            <a:xfrm>
              <a:off x="5125186" y="4710906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kk-KZ" altLang="zh-CN" sz="1600" b="1" dirty="0" smtClean="0">
                  <a:solidFill>
                    <a:schemeClr val="accent3">
                      <a:lumMod val="10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»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="" xmlns:a16="http://schemas.microsoft.com/office/drawing/2014/main" id="{72C33E5D-0FB5-C34F-8C2B-111D8A825F55}"/>
                </a:ext>
              </a:extLst>
            </p:cNvPr>
            <p:cNvSpPr txBox="1">
              <a:spLocks/>
            </p:cNvSpPr>
            <p:nvPr/>
          </p:nvSpPr>
          <p:spPr>
            <a:xfrm>
              <a:off x="5073674" y="5609141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/>
              </a:r>
              <a:br>
                <a:rPr lang="zh-CN" altLang="en-US" sz="11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</a:br>
              <a:endParaRPr lang="zh-CN" alt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Group 70">
            <a:extLst>
              <a:ext uri="{FF2B5EF4-FFF2-40B4-BE49-F238E27FC236}">
                <a16:creationId xmlns="" xmlns:a16="http://schemas.microsoft.com/office/drawing/2014/main" id="{B0C06BF2-1255-0640-AE98-8814456087D8}"/>
              </a:ext>
            </a:extLst>
          </p:cNvPr>
          <p:cNvGrpSpPr/>
          <p:nvPr/>
        </p:nvGrpSpPr>
        <p:grpSpPr>
          <a:xfrm>
            <a:off x="7969700" y="5121029"/>
            <a:ext cx="1739950" cy="745553"/>
            <a:chOff x="7254848" y="4970910"/>
            <a:chExt cx="1739950" cy="765915"/>
          </a:xfrm>
        </p:grpSpPr>
        <p:sp>
          <p:nvSpPr>
            <p:cNvPr id="54" name="TextBox 58">
              <a:extLst>
                <a:ext uri="{FF2B5EF4-FFF2-40B4-BE49-F238E27FC236}">
                  <a16:creationId xmlns="" xmlns:a16="http://schemas.microsoft.com/office/drawing/2014/main" id="{6A3C9776-F048-A347-8734-ACABE80368DE}"/>
                </a:ext>
              </a:extLst>
            </p:cNvPr>
            <p:cNvSpPr txBox="1"/>
            <p:nvPr/>
          </p:nvSpPr>
          <p:spPr>
            <a:xfrm>
              <a:off x="7254848" y="4970910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kk-KZ" altLang="zh-CN" sz="1400" b="1" dirty="0" smtClean="0">
                <a:solidFill>
                  <a:schemeClr val="accent4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5" name="TextBox 59">
              <a:extLst>
                <a:ext uri="{FF2B5EF4-FFF2-40B4-BE49-F238E27FC236}">
                  <a16:creationId xmlns="" xmlns:a16="http://schemas.microsoft.com/office/drawing/2014/main" id="{E4BE603C-8EEE-4845-B407-B24440F17CF0}"/>
                </a:ext>
              </a:extLst>
            </p:cNvPr>
            <p:cNvSpPr txBox="1">
              <a:spLocks/>
            </p:cNvSpPr>
            <p:nvPr/>
          </p:nvSpPr>
          <p:spPr>
            <a:xfrm>
              <a:off x="737476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71">
            <a:extLst>
              <a:ext uri="{FF2B5EF4-FFF2-40B4-BE49-F238E27FC236}">
                <a16:creationId xmlns="" xmlns:a16="http://schemas.microsoft.com/office/drawing/2014/main" id="{76E9CCD1-30C2-1142-A1DE-54F744E6997E}"/>
              </a:ext>
            </a:extLst>
          </p:cNvPr>
          <p:cNvGrpSpPr/>
          <p:nvPr/>
        </p:nvGrpSpPr>
        <p:grpSpPr>
          <a:xfrm>
            <a:off x="10119068" y="4813328"/>
            <a:ext cx="1705402" cy="1258987"/>
            <a:chOff x="9456342" y="4674864"/>
            <a:chExt cx="1705402" cy="1085333"/>
          </a:xfrm>
        </p:grpSpPr>
        <p:sp>
          <p:nvSpPr>
            <p:cNvPr id="57" name="TextBox 61">
              <a:extLst>
                <a:ext uri="{FF2B5EF4-FFF2-40B4-BE49-F238E27FC236}">
                  <a16:creationId xmlns="" xmlns:a16="http://schemas.microsoft.com/office/drawing/2014/main" id="{6376FAB9-E5FA-8349-B718-276D0FF70620}"/>
                </a:ext>
              </a:extLst>
            </p:cNvPr>
            <p:cNvSpPr txBox="1"/>
            <p:nvPr/>
          </p:nvSpPr>
          <p:spPr>
            <a:xfrm>
              <a:off x="9456342" y="4674864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8" name="TextBox 62">
              <a:extLst>
                <a:ext uri="{FF2B5EF4-FFF2-40B4-BE49-F238E27FC236}">
                  <a16:creationId xmlns="" xmlns:a16="http://schemas.microsoft.com/office/drawing/2014/main" id="{C2F93BB6-35BE-B24B-BC2B-AD8D7F53E6E7}"/>
                </a:ext>
              </a:extLst>
            </p:cNvPr>
            <p:cNvSpPr txBox="1">
              <a:spLocks/>
            </p:cNvSpPr>
            <p:nvPr/>
          </p:nvSpPr>
          <p:spPr>
            <a:xfrm>
              <a:off x="9608159" y="5678946"/>
              <a:ext cx="1553585" cy="81251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r>
                <a:rPr lang="kk-KZ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105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/>
              </a:r>
              <a:b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AutoShape 6" descr="blob:https://web.whatsapp.com/82ef9603-782e-4ec4-87e0-724e133eb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338"/>
            <a:ext cx="9144000" cy="64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E3BCA"/>
      </a:accent1>
      <a:accent2>
        <a:srgbClr val="02148E"/>
      </a:accent2>
      <a:accent3>
        <a:srgbClr val="A5A5A5"/>
      </a:accent3>
      <a:accent4>
        <a:srgbClr val="FE594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318</Words>
  <Application>Microsoft Office PowerPoint</Application>
  <PresentationFormat>Широкоэкранный</PresentationFormat>
  <Paragraphs>127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等线</vt:lpstr>
      <vt:lpstr>Office Theme</vt:lpstr>
      <vt:lpstr>«Үздік педагог-2025»</vt:lpstr>
      <vt:lpstr>- Тәрбие – білім беру процесінің мазмұнын жаңарту бойынша педагогтердің шығармашылық бастамаларын дамыту және инновациялық қызметке ынталандыру; </vt:lpstr>
      <vt:lpstr>Кезеңдер</vt:lpstr>
      <vt:lpstr>Озат  тәжірибе-көпке  ортақ</vt:lpstr>
      <vt:lpstr>Озат  тәжірибе-көпке  ортақ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админ</cp:lastModifiedBy>
  <cp:revision>34</cp:revision>
  <dcterms:created xsi:type="dcterms:W3CDTF">2023-02-12T09:08:40Z</dcterms:created>
  <dcterms:modified xsi:type="dcterms:W3CDTF">2025-02-25T04:58:19Z</dcterms:modified>
</cp:coreProperties>
</file>