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31" r:id="rId4"/>
    <p:sldId id="332" r:id="rId5"/>
    <p:sldId id="333" r:id="rId6"/>
    <p:sldId id="334" r:id="rId7"/>
    <p:sldId id="335" r:id="rId8"/>
    <p:sldId id="33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6600FF"/>
    <a:srgbClr val="3399FF"/>
    <a:srgbClr val="FF33CC"/>
    <a:srgbClr val="CC00CC"/>
    <a:srgbClr val="99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944FE-3F59-4A49-BF31-7A489251EB77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4D7F13-7E76-43E6-B649-9460E9FBD3B4}">
      <dgm:prSet phldrT="[Текст]" custT="1"/>
      <dgm:spPr>
        <a:solidFill>
          <a:srgbClr val="0066FF"/>
        </a:solidFill>
      </dgm:spPr>
      <dgm:t>
        <a:bodyPr/>
        <a:lstStyle/>
        <a:p>
          <a:r>
            <a:rPr lang="kk-KZ" sz="1400" dirty="0" smtClean="0"/>
            <a:t>Педагогикалық оқу ұйымдастырудың негізгі мақсаты:</a:t>
          </a:r>
        </a:p>
        <a:p>
          <a:r>
            <a:rPr lang="kk-KZ" sz="1400" dirty="0" smtClean="0"/>
            <a:t>-педагогикалық қызметкерлердің әдістемелік,ғылыми-зерттеу және  инновациялық қызметін жетілдіру;</a:t>
          </a:r>
        </a:p>
        <a:p>
          <a:r>
            <a:rPr lang="kk-KZ" sz="1400" dirty="0" smtClean="0"/>
            <a:t>-педагогтің кәсіби дамуын ұйымдастыру;</a:t>
          </a:r>
        </a:p>
        <a:p>
          <a:r>
            <a:rPr lang="kk-KZ" sz="1400" dirty="0" smtClean="0"/>
            <a:t>-озық педагогикалық тәжірибені анықтау және насихаттау;</a:t>
          </a:r>
        </a:p>
        <a:p>
          <a:r>
            <a:rPr lang="kk-KZ" sz="1400" dirty="0" smtClean="0"/>
            <a:t>-білім сапасын  арттыруда оқыту технологияларын және оқыту платформаларын тиімді қолдану</a:t>
          </a:r>
          <a:endParaRPr lang="ru-RU" sz="1400" dirty="0"/>
        </a:p>
      </dgm:t>
    </dgm:pt>
    <dgm:pt modelId="{0D832B29-57FC-4CF6-92E4-A6F5DB56AFEC}" type="parTrans" cxnId="{2BB34535-14C2-4EF9-96E7-150CD99027E6}">
      <dgm:prSet/>
      <dgm:spPr/>
      <dgm:t>
        <a:bodyPr/>
        <a:lstStyle/>
        <a:p>
          <a:endParaRPr lang="ru-RU"/>
        </a:p>
      </dgm:t>
    </dgm:pt>
    <dgm:pt modelId="{940BC0CC-1CFE-4387-B34D-5AEB7EDE97FD}" type="sibTrans" cxnId="{2BB34535-14C2-4EF9-96E7-150CD99027E6}">
      <dgm:prSet/>
      <dgm:spPr/>
      <dgm:t>
        <a:bodyPr/>
        <a:lstStyle/>
        <a:p>
          <a:endParaRPr lang="ru-RU"/>
        </a:p>
      </dgm:t>
    </dgm:pt>
    <dgm:pt modelId="{1A0993CA-BE7D-4374-B20E-5EE72550DD49}">
      <dgm:prSet phldrT="[Текст]"/>
      <dgm:spPr>
        <a:solidFill>
          <a:srgbClr val="CC00CC"/>
        </a:solidFill>
      </dgm:spPr>
      <dgm:t>
        <a:bodyPr/>
        <a:lstStyle/>
        <a:p>
          <a:r>
            <a:rPr lang="kk-KZ" dirty="0" smtClean="0"/>
            <a:t>Педагогикалық  оқулардың негізгі міндеттері:</a:t>
          </a:r>
        </a:p>
        <a:p>
          <a:r>
            <a:rPr lang="kk-KZ" dirty="0" smtClean="0"/>
            <a:t>-педагогикалық қызметкерлердің кәсіби құзіреттілігін арттыру;</a:t>
          </a:r>
        </a:p>
        <a:p>
          <a:r>
            <a:rPr lang="kk-KZ" dirty="0" smtClean="0"/>
            <a:t>-білім беру үдерісіне озық педагогикалық тәжірибені енгізуге ықпал ету;</a:t>
          </a:r>
        </a:p>
        <a:p>
          <a:r>
            <a:rPr lang="kk-KZ" dirty="0" smtClean="0"/>
            <a:t>-педагог қызметкерлердің өзін-өзі  дамытуына мүмкіндік туғызу;</a:t>
          </a:r>
        </a:p>
        <a:p>
          <a:r>
            <a:rPr lang="kk-KZ" dirty="0" smtClean="0"/>
            <a:t>-аймақтық білім беру кеңістігіндегі дамыту ресурстарын анықтау;</a:t>
          </a:r>
          <a:endParaRPr lang="ru-RU" dirty="0"/>
        </a:p>
      </dgm:t>
    </dgm:pt>
    <dgm:pt modelId="{62E41B83-3571-4DE1-BD90-999F75EBD154}" type="parTrans" cxnId="{840645B4-D73C-41F6-91CE-C3AE81B14D5C}">
      <dgm:prSet/>
      <dgm:spPr/>
      <dgm:t>
        <a:bodyPr/>
        <a:lstStyle/>
        <a:p>
          <a:endParaRPr lang="ru-RU"/>
        </a:p>
      </dgm:t>
    </dgm:pt>
    <dgm:pt modelId="{937F0588-A457-4913-ADB3-3D8667450893}" type="sibTrans" cxnId="{840645B4-D73C-41F6-91CE-C3AE81B14D5C}">
      <dgm:prSet/>
      <dgm:spPr/>
      <dgm:t>
        <a:bodyPr/>
        <a:lstStyle/>
        <a:p>
          <a:endParaRPr lang="ru-RU"/>
        </a:p>
      </dgm:t>
    </dgm:pt>
    <dgm:pt modelId="{6AA9CF68-BA4B-4042-A530-905645D082BA}">
      <dgm:prSet/>
      <dgm:spPr>
        <a:solidFill>
          <a:srgbClr val="CC0000"/>
        </a:solidFill>
      </dgm:spPr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оқулардың мазмұны мен формалары:</a:t>
          </a:r>
        </a:p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оқулардың мақсаты мен міндеттерін жүзеге асыру үшін:</a:t>
          </a:r>
        </a:p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-білім беру ұйымдарының барлық деңгейлерінде  тәрбие мен  мәселелері бойынша инновациялық жобалар қорғалады.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8B11-50CA-4C7D-BFFC-471BB911BFF3}" type="parTrans" cxnId="{3D806B3E-CB0B-42B0-B79B-1B65F6EBB030}">
      <dgm:prSet/>
      <dgm:spPr/>
      <dgm:t>
        <a:bodyPr/>
        <a:lstStyle/>
        <a:p>
          <a:endParaRPr lang="ru-RU"/>
        </a:p>
      </dgm:t>
    </dgm:pt>
    <dgm:pt modelId="{74F6C729-3A39-4AD1-8AE7-A0F3058839BD}" type="sibTrans" cxnId="{3D806B3E-CB0B-42B0-B79B-1B65F6EBB030}">
      <dgm:prSet/>
      <dgm:spPr/>
      <dgm:t>
        <a:bodyPr/>
        <a:lstStyle/>
        <a:p>
          <a:endParaRPr lang="ru-RU"/>
        </a:p>
      </dgm:t>
    </dgm:pt>
    <dgm:pt modelId="{9594F4E3-9456-49C9-B901-C7104B703B00}" type="pres">
      <dgm:prSet presAssocID="{C10944FE-3F59-4A49-BF31-7A489251E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735040-6DFF-4F84-BB8A-25B38664FD7F}" type="pres">
      <dgm:prSet presAssocID="{204D7F13-7E76-43E6-B649-9460E9FBD3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15D31-68DB-42BD-B567-84BBC430A908}" type="pres">
      <dgm:prSet presAssocID="{940BC0CC-1CFE-4387-B34D-5AEB7EDE97FD}" presName="sibTrans" presStyleCnt="0"/>
      <dgm:spPr/>
    </dgm:pt>
    <dgm:pt modelId="{CF440526-D594-40DE-8FFE-5A6D8F19F7EC}" type="pres">
      <dgm:prSet presAssocID="{1A0993CA-BE7D-4374-B20E-5EE72550DD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66411-2001-4E73-A8F7-890B47A290E6}" type="pres">
      <dgm:prSet presAssocID="{937F0588-A457-4913-ADB3-3D8667450893}" presName="sibTrans" presStyleCnt="0"/>
      <dgm:spPr/>
    </dgm:pt>
    <dgm:pt modelId="{D2EF7F62-8F69-461B-AA87-5D91141D0F7C}" type="pres">
      <dgm:prSet presAssocID="{6AA9CF68-BA4B-4042-A530-905645D082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11D61-B7E2-46ED-B31D-CBE8FFFDBEC1}" type="presOf" srcId="{6AA9CF68-BA4B-4042-A530-905645D082BA}" destId="{D2EF7F62-8F69-461B-AA87-5D91141D0F7C}" srcOrd="0" destOrd="0" presId="urn:microsoft.com/office/officeart/2005/8/layout/hList6"/>
    <dgm:cxn modelId="{02E7560A-A559-4B44-9C3B-479AA679741C}" type="presOf" srcId="{1A0993CA-BE7D-4374-B20E-5EE72550DD49}" destId="{CF440526-D594-40DE-8FFE-5A6D8F19F7EC}" srcOrd="0" destOrd="0" presId="urn:microsoft.com/office/officeart/2005/8/layout/hList6"/>
    <dgm:cxn modelId="{3D806B3E-CB0B-42B0-B79B-1B65F6EBB030}" srcId="{C10944FE-3F59-4A49-BF31-7A489251EB77}" destId="{6AA9CF68-BA4B-4042-A530-905645D082BA}" srcOrd="2" destOrd="0" parTransId="{3E938B11-50CA-4C7D-BFFC-471BB911BFF3}" sibTransId="{74F6C729-3A39-4AD1-8AE7-A0F3058839BD}"/>
    <dgm:cxn modelId="{F4A28750-8158-4AD1-BB4B-16142770D9E5}" type="presOf" srcId="{204D7F13-7E76-43E6-B649-9460E9FBD3B4}" destId="{A7735040-6DFF-4F84-BB8A-25B38664FD7F}" srcOrd="0" destOrd="0" presId="urn:microsoft.com/office/officeart/2005/8/layout/hList6"/>
    <dgm:cxn modelId="{840645B4-D73C-41F6-91CE-C3AE81B14D5C}" srcId="{C10944FE-3F59-4A49-BF31-7A489251EB77}" destId="{1A0993CA-BE7D-4374-B20E-5EE72550DD49}" srcOrd="1" destOrd="0" parTransId="{62E41B83-3571-4DE1-BD90-999F75EBD154}" sibTransId="{937F0588-A457-4913-ADB3-3D8667450893}"/>
    <dgm:cxn modelId="{75A2C165-B566-448D-911E-7A3D42643A2F}" type="presOf" srcId="{C10944FE-3F59-4A49-BF31-7A489251EB77}" destId="{9594F4E3-9456-49C9-B901-C7104B703B00}" srcOrd="0" destOrd="0" presId="urn:microsoft.com/office/officeart/2005/8/layout/hList6"/>
    <dgm:cxn modelId="{2BB34535-14C2-4EF9-96E7-150CD99027E6}" srcId="{C10944FE-3F59-4A49-BF31-7A489251EB77}" destId="{204D7F13-7E76-43E6-B649-9460E9FBD3B4}" srcOrd="0" destOrd="0" parTransId="{0D832B29-57FC-4CF6-92E4-A6F5DB56AFEC}" sibTransId="{940BC0CC-1CFE-4387-B34D-5AEB7EDE97FD}"/>
    <dgm:cxn modelId="{36A6F7BC-A8D8-4678-8DDB-432441969F19}" type="presParOf" srcId="{9594F4E3-9456-49C9-B901-C7104B703B00}" destId="{A7735040-6DFF-4F84-BB8A-25B38664FD7F}" srcOrd="0" destOrd="0" presId="urn:microsoft.com/office/officeart/2005/8/layout/hList6"/>
    <dgm:cxn modelId="{D07AA4BA-0FB0-4768-B380-7D70335A8E41}" type="presParOf" srcId="{9594F4E3-9456-49C9-B901-C7104B703B00}" destId="{0FF15D31-68DB-42BD-B567-84BBC430A908}" srcOrd="1" destOrd="0" presId="urn:microsoft.com/office/officeart/2005/8/layout/hList6"/>
    <dgm:cxn modelId="{B78F75F8-6512-4284-B672-80FF31955A12}" type="presParOf" srcId="{9594F4E3-9456-49C9-B901-C7104B703B00}" destId="{CF440526-D594-40DE-8FFE-5A6D8F19F7EC}" srcOrd="2" destOrd="0" presId="urn:microsoft.com/office/officeart/2005/8/layout/hList6"/>
    <dgm:cxn modelId="{EF073F09-1FF3-4F3A-B4B7-9BD1D56B2E4A}" type="presParOf" srcId="{9594F4E3-9456-49C9-B901-C7104B703B00}" destId="{69C66411-2001-4E73-A8F7-890B47A290E6}" srcOrd="3" destOrd="0" presId="urn:microsoft.com/office/officeart/2005/8/layout/hList6"/>
    <dgm:cxn modelId="{D80CEB1C-62D6-4FF3-B031-975DBF76DF6A}" type="presParOf" srcId="{9594F4E3-9456-49C9-B901-C7104B703B00}" destId="{D2EF7F62-8F69-461B-AA87-5D91141D0F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35040-6DFF-4F84-BB8A-25B38664FD7F}">
      <dsp:nvSpPr>
        <dsp:cNvPr id="0" name=""/>
        <dsp:cNvSpPr/>
      </dsp:nvSpPr>
      <dsp:spPr>
        <a:xfrm rot="16200000">
          <a:off x="-1580785" y="1581802"/>
          <a:ext cx="5808518" cy="2644912"/>
        </a:xfrm>
        <a:prstGeom prst="flowChartManualOperation">
          <a:avLst/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Педагогикалық оқу ұйымдастырудың негізгі мақсаты: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-педагогикалық қызметкерлердің әдістемелік,ғылыми-зерттеу және  инновациялық қызметін жетілдіру;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-педагогтің кәсіби дамуын ұйымдастыру;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-озық педагогикалық тәжірибені анықтау және насихаттау;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-білім сапасын  арттыруда оқыту технологияларын және оқыту платформаларын тиімді қолдану</a:t>
          </a:r>
          <a:endParaRPr lang="ru-RU" sz="1400" kern="1200" dirty="0"/>
        </a:p>
      </dsp:txBody>
      <dsp:txXfrm rot="5400000">
        <a:off x="1018" y="1161703"/>
        <a:ext cx="2644912" cy="3485110"/>
      </dsp:txXfrm>
    </dsp:sp>
    <dsp:sp modelId="{CF440526-D594-40DE-8FFE-5A6D8F19F7EC}">
      <dsp:nvSpPr>
        <dsp:cNvPr id="0" name=""/>
        <dsp:cNvSpPr/>
      </dsp:nvSpPr>
      <dsp:spPr>
        <a:xfrm rot="16200000">
          <a:off x="1262495" y="1581802"/>
          <a:ext cx="5808518" cy="2644912"/>
        </a:xfrm>
        <a:prstGeom prst="flowChartManualOperation">
          <a:avLst/>
        </a:prstGeom>
        <a:solidFill>
          <a:srgbClr val="CC00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44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Педагогикалық  оқулардың негізгі міндеттері: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-педагогикалық қызметкерлердің кәсіби құзіреттілігін арттыру;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-білім беру үдерісіне озық педагогикалық тәжірибені енгізуге ықпал ету;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-педагог қызметкерлердің өзін-өзі  дамытуына мүмкіндік туғызу;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-аймақтық білім беру кеңістігіндегі дамыту ресурстарын анықтау;</a:t>
          </a:r>
          <a:endParaRPr lang="ru-RU" sz="1600" kern="1200" dirty="0"/>
        </a:p>
      </dsp:txBody>
      <dsp:txXfrm rot="5400000">
        <a:off x="2844298" y="1161703"/>
        <a:ext cx="2644912" cy="3485110"/>
      </dsp:txXfrm>
    </dsp:sp>
    <dsp:sp modelId="{D2EF7F62-8F69-461B-AA87-5D91141D0F7C}">
      <dsp:nvSpPr>
        <dsp:cNvPr id="0" name=""/>
        <dsp:cNvSpPr/>
      </dsp:nvSpPr>
      <dsp:spPr>
        <a:xfrm rot="16200000">
          <a:off x="4105776" y="1581802"/>
          <a:ext cx="5808518" cy="2644912"/>
        </a:xfrm>
        <a:prstGeom prst="flowChartManualOperation">
          <a:avLst/>
        </a:prstGeom>
        <a:solidFill>
          <a:srgbClr val="CC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44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оқулардың мазмұны мен формалары: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оқулардың мақсаты мен міндеттерін жүзеге асыру үшін: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-білім беру ұйымдарының барлық деңгейлерінде  тәрбие мен  мәселелері бойынша инновациялық жобалар қорғалады.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687579" y="1161703"/>
        <a:ext cx="2644912" cy="3485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C61695E-CD95-4720-9506-8FCBD2C97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8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4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CBE26B-9904-4F18-BC3D-FA9A860807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D755-319D-4318-A60C-43DE846FC3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25780" y="15760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kk-KZ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№59 «Ақбөбек» бөбекжай-бақшасы</a:t>
            </a:r>
            <a:br>
              <a:rPr lang="kk-KZ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Балабақшаішілік педагогикалық оқу-2025</a:t>
            </a:r>
            <a:b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 </a:t>
            </a: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«Қазіргі білім берудегі жасанды интеллектің ролі:мүмкіндіктері,бүгіні мен болашағы»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4503903"/>
              </p:ext>
            </p:extLst>
          </p:nvPr>
        </p:nvGraphicFramePr>
        <p:xfrm>
          <a:off x="436418" y="602673"/>
          <a:ext cx="8333509" cy="580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5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862" y="1045766"/>
            <a:ext cx="68080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/>
              <a:t>Балабақшаішілік педагогикалық оқуға ұсынылған педагогтердің жұмыстары:</a:t>
            </a:r>
          </a:p>
          <a:p>
            <a:pPr algn="ctr"/>
            <a:r>
              <a:rPr lang="kk-KZ" b="1" dirty="0" smtClean="0"/>
              <a:t>1.Педагог-психолог Г.М.Жумашева.</a:t>
            </a:r>
          </a:p>
          <a:p>
            <a:pPr algn="ctr"/>
            <a:r>
              <a:rPr lang="kk-KZ" b="1" dirty="0" smtClean="0"/>
              <a:t>Тақырыбы</a:t>
            </a:r>
            <a:r>
              <a:rPr lang="kk-KZ" b="1" dirty="0"/>
              <a:t>:</a:t>
            </a:r>
          </a:p>
          <a:p>
            <a:pPr algn="ctr"/>
            <a:r>
              <a:rPr lang="kk-KZ" b="1" dirty="0" smtClean="0"/>
              <a:t>«</a:t>
            </a:r>
            <a:r>
              <a:rPr lang="kk-KZ" b="1" dirty="0"/>
              <a:t>Аутистикалық спектрі  бұзылған ерекше балалармен</a:t>
            </a:r>
          </a:p>
          <a:p>
            <a:pPr algn="ctr"/>
            <a:r>
              <a:rPr lang="kk-KZ" b="1" dirty="0"/>
              <a:t>және  олардың ата – аналарымен жұмыс, психологиялық қолдау</a:t>
            </a:r>
            <a:r>
              <a:rPr lang="kk-KZ" b="1" dirty="0" smtClean="0"/>
              <a:t>».</a:t>
            </a:r>
          </a:p>
          <a:p>
            <a:pPr algn="ctr"/>
            <a:r>
              <a:rPr lang="kk-KZ" b="1" dirty="0" smtClean="0"/>
              <a:t>2. Тәрбиеші Н.Н.Хасанова</a:t>
            </a:r>
          </a:p>
          <a:p>
            <a:pPr algn="ctr"/>
            <a:r>
              <a:rPr lang="kk-KZ" b="1" dirty="0" smtClean="0"/>
              <a:t>Тақырыбы:</a:t>
            </a:r>
          </a:p>
          <a:p>
            <a:pPr algn="ctr"/>
            <a:r>
              <a:rPr lang="kk-KZ" b="1" dirty="0" smtClean="0"/>
              <a:t>«Мектепке дейінгі балаларға дамытушы ойындар құрастыру арқылы  патриотизм мен рухани адамгершілікке тәрбиелеу»</a:t>
            </a:r>
          </a:p>
          <a:p>
            <a:pPr algn="ctr"/>
            <a:r>
              <a:rPr lang="kk-KZ" b="1" dirty="0" smtClean="0"/>
              <a:t>3.Тәрбиеші М.Ж.Қажымова </a:t>
            </a:r>
          </a:p>
          <a:p>
            <a:pPr algn="ctr"/>
            <a:r>
              <a:rPr lang="kk-KZ" b="1" dirty="0" smtClean="0"/>
              <a:t>Тақырыбы: «Мектепке дейінгі балалармен  тәрбие мен оқыту үрдісінде жасанды  интеллектті тиімді қолдану»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579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862" y="1045766"/>
            <a:ext cx="6808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7" y="368834"/>
            <a:ext cx="3427079" cy="4986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872066"/>
            <a:ext cx="4334933" cy="5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3200" cy="5520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24932"/>
            <a:ext cx="4326467" cy="57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8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32" y="990600"/>
            <a:ext cx="2937935" cy="5706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52400"/>
            <a:ext cx="2794000" cy="546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7" y="474132"/>
            <a:ext cx="2904066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8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933" cy="535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753532"/>
            <a:ext cx="4021667" cy="54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862" y="1045766"/>
            <a:ext cx="6808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207566"/>
            <a:ext cx="2861733" cy="4847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3" y="668867"/>
            <a:ext cx="3014134" cy="5554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1415098"/>
            <a:ext cx="2760135" cy="51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3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180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№59 «Ақбөбек» бөбекжай-бақшасы  Балабақшаішілік педагогикалық оқу-2025 Тақырыбы:  «Қазіргі білім берудегі жасанды интеллектің ролі:мүмкіндіктері,бүгіні мен болашағы»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админ</cp:lastModifiedBy>
  <cp:revision>70</cp:revision>
  <cp:lastPrinted>2025-02-18T09:29:56Z</cp:lastPrinted>
  <dcterms:created xsi:type="dcterms:W3CDTF">2020-10-04T11:23:22Z</dcterms:created>
  <dcterms:modified xsi:type="dcterms:W3CDTF">2025-02-18T09:33:11Z</dcterms:modified>
</cp:coreProperties>
</file>